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9" r:id="rId3"/>
    <p:sldId id="483" r:id="rId4"/>
    <p:sldId id="484" r:id="rId5"/>
    <p:sldId id="486" r:id="rId6"/>
    <p:sldId id="386" r:id="rId7"/>
    <p:sldId id="464" r:id="rId8"/>
    <p:sldId id="487" r:id="rId9"/>
    <p:sldId id="489" r:id="rId10"/>
    <p:sldId id="490" r:id="rId11"/>
    <p:sldId id="405" r:id="rId12"/>
    <p:sldId id="425" r:id="rId13"/>
    <p:sldId id="476" r:id="rId14"/>
    <p:sldId id="491" r:id="rId15"/>
    <p:sldId id="492" r:id="rId16"/>
    <p:sldId id="493" r:id="rId17"/>
    <p:sldId id="494" r:id="rId18"/>
    <p:sldId id="427" r:id="rId19"/>
    <p:sldId id="428" r:id="rId20"/>
    <p:sldId id="429" r:id="rId21"/>
    <p:sldId id="468" r:id="rId22"/>
    <p:sldId id="469" r:id="rId23"/>
    <p:sldId id="470" r:id="rId24"/>
    <p:sldId id="471" r:id="rId25"/>
    <p:sldId id="430" r:id="rId26"/>
    <p:sldId id="431" r:id="rId27"/>
    <p:sldId id="433" r:id="rId28"/>
    <p:sldId id="496" r:id="rId29"/>
    <p:sldId id="497" r:id="rId30"/>
    <p:sldId id="498" r:id="rId31"/>
    <p:sldId id="499" r:id="rId32"/>
    <p:sldId id="436" r:id="rId33"/>
    <p:sldId id="472" r:id="rId34"/>
    <p:sldId id="473" r:id="rId35"/>
    <p:sldId id="474" r:id="rId36"/>
    <p:sldId id="495" r:id="rId37"/>
    <p:sldId id="477" r:id="rId38"/>
    <p:sldId id="478" r:id="rId39"/>
    <p:sldId id="479" r:id="rId40"/>
    <p:sldId id="480" r:id="rId41"/>
    <p:sldId id="394" r:id="rId42"/>
    <p:sldId id="482" r:id="rId43"/>
    <p:sldId id="485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263D86"/>
    <a:srgbClr val="1E3C82"/>
    <a:srgbClr val="1E3C88"/>
    <a:srgbClr val="243C88"/>
    <a:srgbClr val="253587"/>
    <a:srgbClr val="2A4392"/>
    <a:srgbClr val="253A7F"/>
    <a:srgbClr val="1D2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7298" autoAdjust="0"/>
  </p:normalViewPr>
  <p:slideViewPr>
    <p:cSldViewPr>
      <p:cViewPr>
        <p:scale>
          <a:sx n="60" d="100"/>
          <a:sy n="60" d="100"/>
        </p:scale>
        <p:origin x="-1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6D87C4-C8D8-45C5-8A17-797276273409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http://mpj-express.org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DBFCB1-480F-4233-9761-47B9C77BD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http://mpj-express.org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8ECAAA9-A55D-4DC4-B9B6-9F5B8261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618E0-BC4C-4DBD-B577-6B155B6F15A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http://mpj-express.org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32AB9-F467-4EF9-9B39-91617CC70219}" type="slidenum">
              <a:rPr lang="en-US"/>
              <a:pPr/>
              <a:t>21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29C1-1876-4924-A886-B7C749FED91D}" type="slidenum">
              <a:rPr lang="en-US"/>
              <a:pPr/>
              <a:t>22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32AB9-F467-4EF9-9B39-91617CC70219}" type="slidenum">
              <a:rPr lang="en-US"/>
              <a:pPr/>
              <a:t>23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29C1-1876-4924-A886-B7C749FED91D}" type="slidenum">
              <a:rPr lang="en-US"/>
              <a:pPr/>
              <a:t>24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F732-ABFA-43C7-92A0-E90A9D7A41E3}" type="slidenum">
              <a:rPr lang="en-US"/>
              <a:pPr/>
              <a:t>25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D7AA6-65BE-40A3-A829-15BE3A40A2C8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4B288-A422-4589-84EE-FC0FC7DFC524}" type="slidenum">
              <a:rPr lang="en-US"/>
              <a:pPr/>
              <a:t>27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8A7FF-0C26-42E8-B72D-43A9DD48F607}" type="slidenum">
              <a:rPr lang="en-GB"/>
              <a:pPr/>
              <a:t>29</a:t>
            </a:fld>
            <a:endParaRPr lang="en-GB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D6E01-4FCC-44A3-B445-64C786037192}" type="slidenum">
              <a:rPr lang="en-GB"/>
              <a:pPr/>
              <a:t>30</a:t>
            </a:fld>
            <a:endParaRPr lang="en-GB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625DD-31B8-4AEE-9478-0A33F493335E}" type="slidenum">
              <a:rPr lang="en-GB"/>
              <a:pPr/>
              <a:t>31</a:t>
            </a:fld>
            <a:endParaRPr lang="en-GB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C9ACA-A694-4DB9-BF33-F62092393F3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http://mpj-express.org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E5A23-9A38-4B1F-B23C-9C6497ED5B3B}" type="slidenum">
              <a:rPr lang="en-US"/>
              <a:pPr/>
              <a:t>32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5A42A-3349-42CA-A85E-9172138D7AF4}" type="slidenum">
              <a:rPr lang="en-GB"/>
              <a:pPr/>
              <a:t>37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BBC91-907D-47E2-A80D-BB8863AD5BE0}" type="slidenum">
              <a:rPr lang="en-GB"/>
              <a:pPr/>
              <a:t>38</a:t>
            </a:fld>
            <a:endParaRPr lang="en-GB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5B66E-C67E-4E47-9E4D-276964A1D67F}" type="slidenum">
              <a:rPr lang="en-GB"/>
              <a:pPr/>
              <a:t>39</a:t>
            </a:fld>
            <a:endParaRPr lang="en-GB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1EFE3-75FD-4B31-9946-D8D43DFB809C}" type="slidenum">
              <a:rPr lang="en-GB"/>
              <a:pPr/>
              <a:t>40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sz="1200" b="1" dirty="0" smtClean="0"/>
              <a:t>BSPF01][FF97][NNS03][MMG00]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http://mpj-express.org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CAAA9-A55D-4DC4-B9B6-9F5B826121F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http://mpj-express.org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CAAA9-A55D-4DC4-B9B6-9F5B826121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http://mpj-express.org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CB90F-1B26-4B1F-B4FA-575B1BBE7F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40C8E-7FB7-4C0C-A0B1-A92E81EA3285}" type="slidenum">
              <a:rPr lang="en-US"/>
              <a:pPr/>
              <a:t>11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C8EB9-725C-4B7B-9B8E-DF98885DBA8A}" type="slidenum">
              <a:rPr lang="en-US"/>
              <a:pPr/>
              <a:t>12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F5232-5E57-4D2F-830D-3E6CE1D8BAE2}" type="slidenum">
              <a:rPr lang="en-US"/>
              <a:pPr/>
              <a:t>18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32AB9-F467-4EF9-9B39-91617CC70219}" type="slidenum">
              <a:rPr lang="en-US"/>
              <a:pPr/>
              <a:t>19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29C1-1876-4924-A886-B7C749FED91D}" type="slidenum">
              <a:rPr lang="en-US"/>
              <a:pPr/>
              <a:t>20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686800" cy="1470025"/>
          </a:xfrm>
          <a:solidFill>
            <a:srgbClr val="1E3C82"/>
          </a:solidFill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83C72-1856-45F1-A769-03B358BAF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E3C82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FB56-B697-48CA-9647-AEAECAC6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F81EA-DDD3-46FA-912F-03828886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67EA-FDC1-4529-9F10-D7636CAD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5A0-A7EF-40B7-AFB9-2A82EC83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BDC5-C890-4097-8CFA-412C2C35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FEE5-7EE4-497D-A099-26F57753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914400"/>
            <a:ext cx="40005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9144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3EC24E-6740-45F6-A133-7B3543F3068D}" type="datetime4">
              <a:rPr lang="en-US"/>
              <a:pPr/>
              <a:t>February 27,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4B44D9-BBCF-4FA3-B6D4-A434D798D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1E3C8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2DF051-5823-4376-95B3-E2824FE4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25400">
            <a:solidFill>
              <a:srgbClr val="1E3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198" r:id="rId6"/>
    <p:sldLayoutId id="2147484199" r:id="rId7"/>
    <p:sldLayoutId id="214748420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048000"/>
            <a:ext cx="8686800" cy="152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Programming Parallel Hardware using</a:t>
            </a:r>
            <a:br>
              <a:rPr lang="en-US" sz="3200" dirty="0" smtClean="0"/>
            </a:br>
            <a:r>
              <a:rPr lang="en-US" sz="3200" dirty="0" smtClean="0"/>
              <a:t> MPJ Express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5267980"/>
            <a:ext cx="3276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atin typeface="+mn-lt"/>
                <a:cs typeface="Times New Roman" pitchFamily="18" charset="0"/>
              </a:rPr>
              <a:t>Aamir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itchFamily="18" charset="0"/>
              </a:rPr>
              <a:t>Shafi</a:t>
            </a:r>
            <a:endParaRPr lang="en-US" sz="2800" dirty="0" smtClean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smtClean="0">
                <a:latin typeface="+mn-lt"/>
                <a:cs typeface="Times New Roman" pitchFamily="18" charset="0"/>
              </a:rPr>
              <a:t>ashafi@mit.edu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Picture 2" descr="M:\CSAIL\FINAL LOGOS\CMYK non-vector\PC\csail.2C-notext.pc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-1024"/>
            <a:ext cx="3352800" cy="2287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Express: </a:t>
            </a:r>
          </a:p>
          <a:p>
            <a:pPr lvl="1"/>
            <a:r>
              <a:rPr lang="en-US" dirty="0" smtClean="0"/>
              <a:t>Thread-safe point-to-point communication</a:t>
            </a:r>
          </a:p>
          <a:p>
            <a:pPr lvl="1"/>
            <a:r>
              <a:rPr lang="en-US" dirty="0" smtClean="0"/>
              <a:t>Collective communication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The runtime system</a:t>
            </a:r>
          </a:p>
          <a:p>
            <a:r>
              <a:rPr lang="en-US" dirty="0" smtClean="0"/>
              <a:t>A case study from computational astrophysics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Point-to-point Communication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905000"/>
          </a:xfrm>
        </p:spPr>
        <p:txBody>
          <a:bodyPr/>
          <a:lstStyle/>
          <a:p>
            <a:r>
              <a:rPr lang="en-US" sz="2400" dirty="0" smtClean="0"/>
              <a:t>Non-blocking methods return a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en-US" sz="2000" dirty="0" smtClean="0"/>
              <a:t> </a:t>
            </a:r>
            <a:r>
              <a:rPr lang="en-US" sz="2400" dirty="0" smtClean="0"/>
              <a:t>object:</a:t>
            </a:r>
          </a:p>
          <a:p>
            <a:pPr lvl="1"/>
            <a:r>
              <a:rPr lang="en-US" sz="1800" dirty="0" smtClean="0">
                <a:latin typeface="Courier New" pitchFamily="49" charset="0"/>
                <a:ea typeface="+mn-ea"/>
                <a:cs typeface="Courier New" pitchFamily="49" charset="0"/>
              </a:rPr>
              <a:t>Wait()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//waits until communication completes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latin typeface="Courier New" pitchFamily="49" charset="0"/>
                <a:ea typeface="+mn-ea"/>
                <a:cs typeface="Courier New" pitchFamily="49" charset="0"/>
              </a:rPr>
              <a:t>Test()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//test if the communication has finished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BB12BB2-D57B-49C3-B65B-EA1377101525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295400"/>
          <a:ext cx="7696200" cy="2667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88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Buffered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Send()</a:t>
                      </a:r>
                    </a:p>
                    <a:p>
                      <a:r>
                        <a:rPr lang="en-US" dirty="0" err="1" smtClean="0"/>
                        <a:t>Recv</a:t>
                      </a:r>
                      <a:r>
                        <a:rPr lang="en-US" dirty="0" smtClean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Isend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Irecv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A5DD110-2E5A-480F-821D-E95330F599EE}" type="slidenum">
              <a:rPr lang="en-US"/>
              <a:pPr/>
              <a:t>12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338" y="304800"/>
            <a:ext cx="8958262" cy="6324600"/>
            <a:chOff x="21" y="192"/>
            <a:chExt cx="5643" cy="39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416" y="2928"/>
              <a:ext cx="192" cy="768"/>
              <a:chOff x="528" y="864"/>
              <a:chExt cx="192" cy="768"/>
            </a:xfrm>
          </p:grpSpPr>
          <p:sp>
            <p:nvSpPr>
              <p:cNvPr id="791556" name="Line 4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57" name="Line 5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58" name="Line 6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59" name="Text Box 7"/>
            <p:cNvSpPr txBox="1">
              <a:spLocks noChangeArrowheads="1"/>
            </p:cNvSpPr>
            <p:nvPr/>
          </p:nvSpPr>
          <p:spPr bwMode="auto">
            <a:xfrm>
              <a:off x="892" y="3696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60" name="Text Box 8"/>
            <p:cNvSpPr txBox="1">
              <a:spLocks noChangeArrowheads="1"/>
            </p:cNvSpPr>
            <p:nvPr/>
          </p:nvSpPr>
          <p:spPr bwMode="auto">
            <a:xfrm>
              <a:off x="2338" y="19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“Blocking”</a:t>
              </a:r>
            </a:p>
          </p:txBody>
        </p:sp>
        <p:sp>
          <p:nvSpPr>
            <p:cNvPr id="791561" name="Text Box 9"/>
            <p:cNvSpPr txBox="1">
              <a:spLocks noChangeArrowheads="1"/>
            </p:cNvSpPr>
            <p:nvPr/>
          </p:nvSpPr>
          <p:spPr bwMode="auto">
            <a:xfrm>
              <a:off x="374" y="660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Send()</a:t>
              </a:r>
            </a:p>
          </p:txBody>
        </p:sp>
        <p:sp>
          <p:nvSpPr>
            <p:cNvPr id="791562" name="Text Box 10"/>
            <p:cNvSpPr txBox="1">
              <a:spLocks noChangeArrowheads="1"/>
            </p:cNvSpPr>
            <p:nvPr/>
          </p:nvSpPr>
          <p:spPr bwMode="auto">
            <a:xfrm>
              <a:off x="4308" y="694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Recv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63" name="Text Box 11"/>
            <p:cNvSpPr txBox="1">
              <a:spLocks noChangeArrowheads="1"/>
            </p:cNvSpPr>
            <p:nvPr/>
          </p:nvSpPr>
          <p:spPr bwMode="auto">
            <a:xfrm>
              <a:off x="428" y="288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791564" name="Text Box 12"/>
            <p:cNvSpPr txBox="1">
              <a:spLocks noChangeArrowheads="1"/>
            </p:cNvSpPr>
            <p:nvPr/>
          </p:nvSpPr>
          <p:spPr bwMode="auto">
            <a:xfrm>
              <a:off x="4276" y="311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791565" name="Line 13"/>
            <p:cNvSpPr>
              <a:spLocks noChangeShapeType="1"/>
            </p:cNvSpPr>
            <p:nvPr/>
          </p:nvSpPr>
          <p:spPr bwMode="auto">
            <a:xfrm>
              <a:off x="1680" y="57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66" name="Line 14"/>
            <p:cNvSpPr>
              <a:spLocks noChangeShapeType="1"/>
            </p:cNvSpPr>
            <p:nvPr/>
          </p:nvSpPr>
          <p:spPr bwMode="auto">
            <a:xfrm>
              <a:off x="4176" y="624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67" name="Line 15"/>
            <p:cNvSpPr>
              <a:spLocks noChangeShapeType="1"/>
            </p:cNvSpPr>
            <p:nvPr/>
          </p:nvSpPr>
          <p:spPr bwMode="auto">
            <a:xfrm>
              <a:off x="1680" y="768"/>
              <a:ext cx="2496" cy="86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28" y="864"/>
              <a:ext cx="192" cy="768"/>
              <a:chOff x="528" y="864"/>
              <a:chExt cx="192" cy="768"/>
            </a:xfrm>
          </p:grpSpPr>
          <p:sp>
            <p:nvSpPr>
              <p:cNvPr id="791569" name="Line 17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0" name="Line 18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1" name="Line 19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464" y="912"/>
              <a:ext cx="192" cy="768"/>
              <a:chOff x="528" y="864"/>
              <a:chExt cx="192" cy="768"/>
            </a:xfrm>
          </p:grpSpPr>
          <p:sp>
            <p:nvSpPr>
              <p:cNvPr id="791573" name="Line 21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4" name="Line 22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5" name="Line 23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76" name="Line 24"/>
            <p:cNvSpPr>
              <a:spLocks noChangeShapeType="1"/>
            </p:cNvSpPr>
            <p:nvPr/>
          </p:nvSpPr>
          <p:spPr bwMode="auto">
            <a:xfrm>
              <a:off x="240" y="528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77" name="Text Box 25"/>
            <p:cNvSpPr txBox="1">
              <a:spLocks noChangeArrowheads="1"/>
            </p:cNvSpPr>
            <p:nvPr/>
          </p:nvSpPr>
          <p:spPr bwMode="auto">
            <a:xfrm rot="16200000">
              <a:off x="-57" y="118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time</a:t>
              </a:r>
            </a:p>
          </p:txBody>
        </p:sp>
        <p:sp>
          <p:nvSpPr>
            <p:cNvPr id="791578" name="Text Box 26"/>
            <p:cNvSpPr txBox="1">
              <a:spLocks noChangeArrowheads="1"/>
            </p:cNvSpPr>
            <p:nvPr/>
          </p:nvSpPr>
          <p:spPr bwMode="auto">
            <a:xfrm>
              <a:off x="652" y="1079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79" name="Text Box 27"/>
            <p:cNvSpPr txBox="1">
              <a:spLocks noChangeArrowheads="1"/>
            </p:cNvSpPr>
            <p:nvPr/>
          </p:nvSpPr>
          <p:spPr bwMode="auto">
            <a:xfrm>
              <a:off x="2126" y="2208"/>
              <a:ext cx="1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“Non Blocking”</a:t>
              </a:r>
            </a:p>
          </p:txBody>
        </p:sp>
        <p:sp>
          <p:nvSpPr>
            <p:cNvPr id="791580" name="Text Box 28"/>
            <p:cNvSpPr txBox="1">
              <a:spLocks noChangeArrowheads="1"/>
            </p:cNvSpPr>
            <p:nvPr/>
          </p:nvSpPr>
          <p:spPr bwMode="auto">
            <a:xfrm>
              <a:off x="356" y="2676"/>
              <a:ext cx="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Isend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81" name="Text Box 29"/>
            <p:cNvSpPr txBox="1">
              <a:spLocks noChangeArrowheads="1"/>
            </p:cNvSpPr>
            <p:nvPr/>
          </p:nvSpPr>
          <p:spPr bwMode="auto">
            <a:xfrm>
              <a:off x="4332" y="2710"/>
              <a:ext cx="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Irecv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82" name="Text Box 30"/>
            <p:cNvSpPr txBox="1">
              <a:spLocks noChangeArrowheads="1"/>
            </p:cNvSpPr>
            <p:nvPr/>
          </p:nvSpPr>
          <p:spPr bwMode="auto">
            <a:xfrm>
              <a:off x="442" y="2304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791583" name="Text Box 31"/>
            <p:cNvSpPr txBox="1">
              <a:spLocks noChangeArrowheads="1"/>
            </p:cNvSpPr>
            <p:nvPr/>
          </p:nvSpPr>
          <p:spPr bwMode="auto">
            <a:xfrm>
              <a:off x="4324" y="2327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791584" name="Line 32"/>
            <p:cNvSpPr>
              <a:spLocks noChangeShapeType="1"/>
            </p:cNvSpPr>
            <p:nvPr/>
          </p:nvSpPr>
          <p:spPr bwMode="auto">
            <a:xfrm>
              <a:off x="1680" y="2592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85" name="Line 33"/>
            <p:cNvSpPr>
              <a:spLocks noChangeShapeType="1"/>
            </p:cNvSpPr>
            <p:nvPr/>
          </p:nvSpPr>
          <p:spPr bwMode="auto">
            <a:xfrm>
              <a:off x="4176" y="2640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86" name="Line 34"/>
            <p:cNvSpPr>
              <a:spLocks noChangeShapeType="1"/>
            </p:cNvSpPr>
            <p:nvPr/>
          </p:nvSpPr>
          <p:spPr bwMode="auto">
            <a:xfrm>
              <a:off x="1680" y="2784"/>
              <a:ext cx="2496" cy="86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432" y="2880"/>
              <a:ext cx="192" cy="768"/>
              <a:chOff x="528" y="864"/>
              <a:chExt cx="192" cy="768"/>
            </a:xfrm>
          </p:grpSpPr>
          <p:sp>
            <p:nvSpPr>
              <p:cNvPr id="791588" name="Line 36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89" name="Line 37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90" name="Line 38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91" name="Line 39"/>
            <p:cNvSpPr>
              <a:spLocks noChangeShapeType="1"/>
            </p:cNvSpPr>
            <p:nvPr/>
          </p:nvSpPr>
          <p:spPr bwMode="auto">
            <a:xfrm>
              <a:off x="254" y="254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92" name="Text Box 40"/>
            <p:cNvSpPr txBox="1">
              <a:spLocks noChangeArrowheads="1"/>
            </p:cNvSpPr>
            <p:nvPr/>
          </p:nvSpPr>
          <p:spPr bwMode="auto">
            <a:xfrm rot="16200000">
              <a:off x="-55" y="3198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time</a:t>
              </a:r>
            </a:p>
          </p:txBody>
        </p:sp>
        <p:sp>
          <p:nvSpPr>
            <p:cNvPr id="791593" name="Text Box 41"/>
            <p:cNvSpPr txBox="1">
              <a:spLocks noChangeArrowheads="1"/>
            </p:cNvSpPr>
            <p:nvPr/>
          </p:nvSpPr>
          <p:spPr bwMode="auto">
            <a:xfrm>
              <a:off x="572" y="3072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does</a:t>
              </a:r>
            </a:p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computation</a:t>
              </a:r>
            </a:p>
          </p:txBody>
        </p:sp>
        <p:sp>
          <p:nvSpPr>
            <p:cNvPr id="791594" name="Text Box 42"/>
            <p:cNvSpPr txBox="1">
              <a:spLocks noChangeArrowheads="1"/>
            </p:cNvSpPr>
            <p:nvPr/>
          </p:nvSpPr>
          <p:spPr bwMode="auto">
            <a:xfrm>
              <a:off x="940" y="3517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Wait()</a:t>
              </a:r>
            </a:p>
          </p:txBody>
        </p:sp>
        <p:sp>
          <p:nvSpPr>
            <p:cNvPr id="791595" name="Text Box 43"/>
            <p:cNvSpPr txBox="1">
              <a:spLocks noChangeArrowheads="1"/>
            </p:cNvSpPr>
            <p:nvPr/>
          </p:nvSpPr>
          <p:spPr bwMode="auto">
            <a:xfrm>
              <a:off x="4876" y="3744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96" name="Text Box 44"/>
            <p:cNvSpPr txBox="1">
              <a:spLocks noChangeArrowheads="1"/>
            </p:cNvSpPr>
            <p:nvPr/>
          </p:nvSpPr>
          <p:spPr bwMode="auto">
            <a:xfrm>
              <a:off x="4876" y="3574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Wait()</a:t>
              </a:r>
            </a:p>
          </p:txBody>
        </p:sp>
        <p:sp>
          <p:nvSpPr>
            <p:cNvPr id="791597" name="Rectangle 45"/>
            <p:cNvSpPr>
              <a:spLocks noChangeArrowheads="1"/>
            </p:cNvSpPr>
            <p:nvPr/>
          </p:nvSpPr>
          <p:spPr bwMode="auto">
            <a:xfrm>
              <a:off x="576" y="864"/>
              <a:ext cx="96" cy="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98" name="Rectangle 46"/>
            <p:cNvSpPr>
              <a:spLocks noChangeArrowheads="1"/>
            </p:cNvSpPr>
            <p:nvPr/>
          </p:nvSpPr>
          <p:spPr bwMode="auto">
            <a:xfrm>
              <a:off x="4512" y="912"/>
              <a:ext cx="96" cy="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99" name="Rectangle 47"/>
            <p:cNvSpPr>
              <a:spLocks noChangeArrowheads="1"/>
            </p:cNvSpPr>
            <p:nvPr/>
          </p:nvSpPr>
          <p:spPr bwMode="auto">
            <a:xfrm>
              <a:off x="480" y="2880"/>
              <a:ext cx="96" cy="76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0" name="Rectangle 48"/>
            <p:cNvSpPr>
              <a:spLocks noChangeArrowheads="1"/>
            </p:cNvSpPr>
            <p:nvPr/>
          </p:nvSpPr>
          <p:spPr bwMode="auto">
            <a:xfrm>
              <a:off x="432" y="3696"/>
              <a:ext cx="480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1" name="Rectangle 49"/>
            <p:cNvSpPr>
              <a:spLocks noChangeArrowheads="1"/>
            </p:cNvSpPr>
            <p:nvPr/>
          </p:nvSpPr>
          <p:spPr bwMode="auto">
            <a:xfrm>
              <a:off x="4416" y="3744"/>
              <a:ext cx="480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2" name="Text Box 50"/>
            <p:cNvSpPr txBox="1">
              <a:spLocks noChangeArrowheads="1"/>
            </p:cNvSpPr>
            <p:nvPr/>
          </p:nvSpPr>
          <p:spPr bwMode="auto">
            <a:xfrm>
              <a:off x="4608" y="1104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603" name="Text Box 51"/>
            <p:cNvSpPr txBox="1">
              <a:spLocks noChangeArrowheads="1"/>
            </p:cNvSpPr>
            <p:nvPr/>
          </p:nvSpPr>
          <p:spPr bwMode="auto">
            <a:xfrm>
              <a:off x="4560" y="3072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does</a:t>
              </a:r>
            </a:p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computation</a:t>
              </a:r>
            </a:p>
          </p:txBody>
        </p:sp>
        <p:sp>
          <p:nvSpPr>
            <p:cNvPr id="791604" name="Rectangle 52"/>
            <p:cNvSpPr>
              <a:spLocks noChangeArrowheads="1"/>
            </p:cNvSpPr>
            <p:nvPr/>
          </p:nvSpPr>
          <p:spPr bwMode="auto">
            <a:xfrm>
              <a:off x="4468" y="2928"/>
              <a:ext cx="96" cy="76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Thread-safe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209800"/>
          </a:xfrm>
        </p:spPr>
        <p:txBody>
          <a:bodyPr/>
          <a:lstStyle/>
          <a:p>
            <a:r>
              <a:rPr lang="en-US" dirty="0" smtClean="0"/>
              <a:t>Thread-safe MPI libraries allow communication from multiple user threads inside a single process</a:t>
            </a:r>
          </a:p>
          <a:p>
            <a:r>
              <a:rPr lang="en-US" dirty="0" smtClean="0"/>
              <a:t>Such an implementation requires fine-grain locking: </a:t>
            </a:r>
          </a:p>
          <a:p>
            <a:pPr lvl="1"/>
            <a:r>
              <a:rPr lang="en-US" dirty="0" smtClean="0"/>
              <a:t>Incorrect implementations </a:t>
            </a:r>
            <a:r>
              <a:rPr lang="en-US" smtClean="0"/>
              <a:t>can </a:t>
            </a:r>
            <a:r>
              <a:rPr lang="en-US" smtClean="0"/>
              <a:t>deadlock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38400" y="3276600"/>
          <a:ext cx="3962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Levels of</a:t>
                      </a:r>
                      <a:r>
                        <a:rPr lang="en-US" baseline="0" dirty="0" smtClean="0"/>
                        <a:t> Thread-Safety in MPI Libraries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MPI_THREAD_SINGLE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MPI_THREAD_FUNNELED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MPI_THREAD_SERIALIZED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MPI_THREAD_MULTIPLE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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point-to-point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modes of blocking and non-blocking communication primitives are implemented using two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-76200" y="3398837"/>
          <a:ext cx="4800600" cy="1782763"/>
        </p:xfrm>
        <a:graphic>
          <a:graphicData uri="http://schemas.openxmlformats.org/presentationml/2006/ole">
            <p:oleObj spid="_x0000_s133122" name="VISIO" r:id="rId3" imgW="3802680" imgH="1410840" progId="">
              <p:embed/>
            </p:oleObj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260975" y="3003550"/>
          <a:ext cx="3806825" cy="3016250"/>
        </p:xfrm>
        <a:graphic>
          <a:graphicData uri="http://schemas.openxmlformats.org/presentationml/2006/ole">
            <p:oleObj spid="_x0000_s133123" name="VISIO" r:id="rId4" imgW="3802680" imgH="301104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2419290"/>
            <a:ext cx="320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Rendezvous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419290"/>
            <a:ext cx="320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Eager Send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sockets communication device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304800" y="1524000"/>
            <a:ext cx="9525000" cy="4648200"/>
            <a:chOff x="304800" y="1524000"/>
            <a:chExt cx="9525000" cy="4648200"/>
          </a:xfrm>
        </p:grpSpPr>
        <p:grpSp>
          <p:nvGrpSpPr>
            <p:cNvPr id="22" name="Group 21"/>
            <p:cNvGrpSpPr/>
            <p:nvPr/>
          </p:nvGrpSpPr>
          <p:grpSpPr>
            <a:xfrm>
              <a:off x="6248401" y="5452646"/>
              <a:ext cx="3581399" cy="719554"/>
              <a:chOff x="6248401" y="5452646"/>
              <a:chExt cx="3581399" cy="71955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10800000">
                <a:off x="6248401" y="5679657"/>
                <a:ext cx="1447800" cy="1588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248401" y="6062246"/>
                <a:ext cx="1447800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696200" y="5452646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Non-blocking 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6200" y="5833646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Blocking 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62000" y="1524000"/>
              <a:ext cx="2590800" cy="1752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 0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1600200"/>
              <a:ext cx="2514600" cy="167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 1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52800" y="2360612"/>
              <a:ext cx="2667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3352800" y="2589211"/>
              <a:ext cx="2667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3352800" y="2360611"/>
              <a:ext cx="1447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572000" y="2589211"/>
              <a:ext cx="1447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762000" y="3581400"/>
              <a:ext cx="2590800" cy="305594"/>
              <a:chOff x="762000" y="4419600"/>
              <a:chExt cx="4572000" cy="30559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0"/>
                <a:endCxn id="23" idx="2"/>
              </p:cNvCxnSpPr>
              <p:nvPr/>
            </p:nvCxnSpPr>
            <p:spPr>
              <a:xfrm rot="16200000" flipH="1">
                <a:off x="1181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905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>
              <a:xfrm rot="16200000" flipH="1">
                <a:off x="2324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3048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0"/>
                <a:endCxn id="29" idx="2"/>
              </p:cNvCxnSpPr>
              <p:nvPr/>
            </p:nvCxnSpPr>
            <p:spPr>
              <a:xfrm rot="16200000" flipH="1">
                <a:off x="3467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191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0"/>
                <a:endCxn id="31" idx="2"/>
              </p:cNvCxnSpPr>
              <p:nvPr/>
            </p:nvCxnSpPr>
            <p:spPr>
              <a:xfrm rot="16200000" flipH="1">
                <a:off x="4610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762000" y="4419600"/>
              <a:ext cx="2590800" cy="305594"/>
              <a:chOff x="762000" y="4419600"/>
              <a:chExt cx="4572000" cy="30559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62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 rot="16200000" flipH="1">
                <a:off x="1181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1905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 rot="16200000" flipH="1">
                <a:off x="2324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048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>
              <a:xfrm rot="16200000" flipH="1">
                <a:off x="3467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4191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stCxn id="41" idx="0"/>
                <a:endCxn id="41" idx="2"/>
              </p:cNvCxnSpPr>
              <p:nvPr/>
            </p:nvCxnSpPr>
            <p:spPr>
              <a:xfrm rot="16200000" flipH="1">
                <a:off x="4610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5943600" y="3581400"/>
              <a:ext cx="2590800" cy="305594"/>
              <a:chOff x="762000" y="4419600"/>
              <a:chExt cx="4572000" cy="30559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62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44" idx="0"/>
                <a:endCxn id="44" idx="2"/>
              </p:cNvCxnSpPr>
              <p:nvPr/>
            </p:nvCxnSpPr>
            <p:spPr>
              <a:xfrm rot="16200000" flipH="1">
                <a:off x="1181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905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6" idx="0"/>
                <a:endCxn id="46" idx="2"/>
              </p:cNvCxnSpPr>
              <p:nvPr/>
            </p:nvCxnSpPr>
            <p:spPr>
              <a:xfrm rot="16200000" flipH="1">
                <a:off x="2324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3048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0"/>
                <a:endCxn id="48" idx="2"/>
              </p:cNvCxnSpPr>
              <p:nvPr/>
            </p:nvCxnSpPr>
            <p:spPr>
              <a:xfrm rot="16200000" flipH="1">
                <a:off x="3467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4191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50" idx="0"/>
                <a:endCxn id="50" idx="2"/>
              </p:cNvCxnSpPr>
              <p:nvPr/>
            </p:nvCxnSpPr>
            <p:spPr>
              <a:xfrm rot="16200000" flipH="1">
                <a:off x="4610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5943600" y="4343400"/>
              <a:ext cx="2590800" cy="305594"/>
              <a:chOff x="762000" y="4419600"/>
              <a:chExt cx="4572000" cy="30559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62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3" idx="0"/>
                <a:endCxn id="53" idx="2"/>
              </p:cNvCxnSpPr>
              <p:nvPr/>
            </p:nvCxnSpPr>
            <p:spPr>
              <a:xfrm rot="16200000" flipH="1">
                <a:off x="1181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1905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>
                <a:stCxn id="55" idx="0"/>
                <a:endCxn id="55" idx="2"/>
              </p:cNvCxnSpPr>
              <p:nvPr/>
            </p:nvCxnSpPr>
            <p:spPr>
              <a:xfrm rot="16200000" flipH="1">
                <a:off x="2324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3048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2"/>
              </p:cNvCxnSpPr>
              <p:nvPr/>
            </p:nvCxnSpPr>
            <p:spPr>
              <a:xfrm rot="16200000" flipH="1">
                <a:off x="3467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4191000" y="4419600"/>
                <a:ext cx="1143000" cy="304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0"/>
                <a:endCxn id="59" idx="2"/>
              </p:cNvCxnSpPr>
              <p:nvPr/>
            </p:nvCxnSpPr>
            <p:spPr>
              <a:xfrm rot="16200000" flipH="1">
                <a:off x="4610100" y="4572000"/>
                <a:ext cx="3048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581400" y="35930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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Send Queues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81400" y="43550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 </a:t>
              </a:r>
              <a:r>
                <a:rPr lang="en-US" sz="1800" dirty="0" err="1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Recv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 Queues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4146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505200"/>
              <a:ext cx="457201" cy="457201"/>
            </a:xfrm>
            <a:prstGeom prst="rect">
              <a:avLst/>
            </a:prstGeom>
            <a:noFill/>
          </p:spPr>
        </p:pic>
        <p:pic>
          <p:nvPicPr>
            <p:cNvPr id="64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4343399"/>
              <a:ext cx="457201" cy="457201"/>
            </a:xfrm>
            <a:prstGeom prst="rect">
              <a:avLst/>
            </a:prstGeom>
            <a:noFill/>
          </p:spPr>
        </p:pic>
        <p:pic>
          <p:nvPicPr>
            <p:cNvPr id="65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34399" y="3505199"/>
              <a:ext cx="457201" cy="457201"/>
            </a:xfrm>
            <a:prstGeom prst="rect">
              <a:avLst/>
            </a:prstGeom>
            <a:noFill/>
          </p:spPr>
        </p:pic>
        <p:pic>
          <p:nvPicPr>
            <p:cNvPr id="66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34400" y="4191000"/>
              <a:ext cx="457201" cy="457201"/>
            </a:xfrm>
            <a:prstGeom prst="rect">
              <a:avLst/>
            </a:prstGeom>
            <a:noFill/>
          </p:spPr>
        </p:pic>
        <p:pic>
          <p:nvPicPr>
            <p:cNvPr id="67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9812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8" name="Picture 2" descr="http://a.dryicons.com/images/icon_sets/stickers_icon_set/png/128x128/lo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667000"/>
              <a:ext cx="304800" cy="304800"/>
            </a:xfrm>
            <a:prstGeom prst="rect">
              <a:avLst/>
            </a:prstGeom>
            <a:noFill/>
          </p:spPr>
        </p:pic>
        <p:grpSp>
          <p:nvGrpSpPr>
            <p:cNvPr id="72" name="Group 71"/>
            <p:cNvGrpSpPr/>
            <p:nvPr/>
          </p:nvGrpSpPr>
          <p:grpSpPr>
            <a:xfrm>
              <a:off x="2971800" y="2667000"/>
              <a:ext cx="304800" cy="533400"/>
              <a:chOff x="3810000" y="1371600"/>
              <a:chExt cx="457200" cy="7620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810000" y="1371600"/>
                <a:ext cx="457200" cy="762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 flipH="1">
                <a:off x="4038600" y="1600200"/>
                <a:ext cx="46038" cy="3810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096000" y="1676400"/>
              <a:ext cx="304800" cy="533400"/>
              <a:chOff x="3810000" y="1371600"/>
              <a:chExt cx="457200" cy="7620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810000" y="1371600"/>
                <a:ext cx="457200" cy="762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 flipH="1">
                <a:off x="4038600" y="1600200"/>
                <a:ext cx="46038" cy="3810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971800" y="1752600"/>
              <a:ext cx="259292" cy="266700"/>
              <a:chOff x="4465108" y="1676400"/>
              <a:chExt cx="259292" cy="266700"/>
            </a:xfrm>
          </p:grpSpPr>
          <p:sp>
            <p:nvSpPr>
              <p:cNvPr id="81" name="Freeform 80"/>
              <p:cNvSpPr/>
              <p:nvPr/>
            </p:nvSpPr>
            <p:spPr bwMode="auto">
              <a:xfrm flipH="1">
                <a:off x="45413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 flipH="1">
                <a:off x="44651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 flipH="1">
                <a:off x="46937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 flipH="1">
                <a:off x="46175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096000" y="2781300"/>
              <a:ext cx="259292" cy="266700"/>
              <a:chOff x="4465108" y="1676400"/>
              <a:chExt cx="259292" cy="266700"/>
            </a:xfrm>
          </p:grpSpPr>
          <p:sp>
            <p:nvSpPr>
              <p:cNvPr id="89" name="Freeform 88"/>
              <p:cNvSpPr/>
              <p:nvPr/>
            </p:nvSpPr>
            <p:spPr bwMode="auto">
              <a:xfrm flipH="1">
                <a:off x="45413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 flipH="1">
                <a:off x="44651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 flipH="1">
                <a:off x="46937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 flipH="1">
                <a:off x="4617508" y="1676400"/>
                <a:ext cx="30692" cy="2667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Protocol (two cases)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0" y="848380"/>
            <a:ext cx="9144000" cy="5592907"/>
            <a:chOff x="0" y="848380"/>
            <a:chExt cx="9144000" cy="5592907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228600" y="23622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14300" y="5067300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858000" y="2361406"/>
              <a:ext cx="1980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6743700" y="5067300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3427412"/>
              <a:ext cx="91440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6200" y="914400"/>
              <a:ext cx="12954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Sender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" y="3505200"/>
              <a:ext cx="12954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Sender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600" y="914400"/>
              <a:ext cx="12954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Receiver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5600" y="3505200"/>
              <a:ext cx="12954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Receiver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-74712" y="2132112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Time -&gt;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-74711" y="4722912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Time -&gt;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6856511" y="2055912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Time -&gt;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6856511" y="4722911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Time -&gt;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52400" y="1371600"/>
              <a:ext cx="1143000" cy="382588"/>
              <a:chOff x="3657600" y="1371600"/>
              <a:chExt cx="1143000" cy="382588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3657600" y="1752600"/>
                <a:ext cx="1066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810000" y="1371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isend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52400" y="3886200"/>
              <a:ext cx="1143000" cy="382588"/>
              <a:chOff x="3657600" y="1371600"/>
              <a:chExt cx="1143000" cy="3825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3657600" y="1752600"/>
                <a:ext cx="1066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810000" y="1371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isend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1219200" y="1752600"/>
              <a:ext cx="66294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219200" y="4267200"/>
              <a:ext cx="66294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7848600" y="1371600"/>
              <a:ext cx="1143000" cy="382588"/>
              <a:chOff x="7848600" y="1371600"/>
              <a:chExt cx="1143000" cy="38258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7848600" y="1752600"/>
                <a:ext cx="10668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001000" y="1371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irecv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848600" y="5334000"/>
              <a:ext cx="1143000" cy="382588"/>
              <a:chOff x="7848600" y="1371600"/>
              <a:chExt cx="1143000" cy="382588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7848600" y="1752600"/>
                <a:ext cx="10668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8001000" y="1371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irecv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8458200" y="2133600"/>
              <a:ext cx="457200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rved Left Arrow 53"/>
            <p:cNvSpPr/>
            <p:nvPr/>
          </p:nvSpPr>
          <p:spPr>
            <a:xfrm rot="14705331" flipH="1">
              <a:off x="8260240" y="2370444"/>
              <a:ext cx="428902" cy="1108710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458200" y="5791200"/>
              <a:ext cx="457200" cy="304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15200" y="5486400"/>
              <a:ext cx="4572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rved Left Arrow 59"/>
            <p:cNvSpPr/>
            <p:nvPr/>
          </p:nvSpPr>
          <p:spPr>
            <a:xfrm rot="17350815" flipH="1">
              <a:off x="7687830" y="5672481"/>
              <a:ext cx="428902" cy="1108710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00400" y="2895600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Arial" pitchFamily="34" charset="0"/>
                  <a:cs typeface="Arial" pitchFamily="34" charset="0"/>
                </a:rPr>
                <a:t>Message received directly in the user buffer</a:t>
              </a:r>
              <a:endParaRPr lang="en-US" sz="18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0" y="5449669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Arial" pitchFamily="34" charset="0"/>
                  <a:cs typeface="Arial" pitchFamily="34" charset="0"/>
                </a:rPr>
                <a:t>Message received  in a temporary buffer before being copied to user buffer</a:t>
              </a:r>
              <a:endParaRPr lang="en-US" sz="18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90800" y="84838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First Case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90800" y="351538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Second Case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Myrinet</a:t>
            </a:r>
            <a:r>
              <a:rPr lang="en-US" dirty="0" smtClean="0"/>
              <a:t> and Multithreaded </a:t>
            </a:r>
            <a:r>
              <a:rPr lang="en-US" dirty="0" err="1" smtClean="0"/>
              <a:t>Comm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 works over </a:t>
            </a:r>
            <a:r>
              <a:rPr lang="en-US" dirty="0" err="1" smtClean="0"/>
              <a:t>Myrinet</a:t>
            </a:r>
            <a:r>
              <a:rPr lang="en-US" dirty="0" smtClean="0"/>
              <a:t> by proving JNI wrappers to the </a:t>
            </a:r>
            <a:r>
              <a:rPr lang="en-US" dirty="0" err="1" smtClean="0"/>
              <a:t>Myrinet</a:t>
            </a:r>
            <a:r>
              <a:rPr lang="en-US" dirty="0" smtClean="0"/>
              <a:t> </a:t>
            </a:r>
            <a:r>
              <a:rPr lang="en-US" dirty="0" err="1" smtClean="0"/>
              <a:t>eXpress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The software also runs in the multithreaded mode where each MPJ process is represented by a thread inside a single JVM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71600" y="2743200"/>
            <a:ext cx="7620000" cy="4038600"/>
            <a:chOff x="838200" y="1600200"/>
            <a:chExt cx="7620000" cy="4038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743200" y="2895600"/>
              <a:ext cx="3200400" cy="1447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Main 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05200" y="1828800"/>
              <a:ext cx="16764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CPU 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324600" y="3276600"/>
              <a:ext cx="1600200" cy="685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CPU 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05200" y="4648200"/>
              <a:ext cx="16764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CPU 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8200" y="3276600"/>
              <a:ext cx="1524000" cy="685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CPU 3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4191000" y="27432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4191000" y="4495800"/>
              <a:ext cx="304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943600" y="36195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2362200" y="3619500"/>
              <a:ext cx="381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4724400" y="1600200"/>
              <a:ext cx="990600" cy="914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1600" i="1" dirty="0"/>
            </a:p>
            <a:p>
              <a:pPr>
                <a:defRPr/>
              </a:pPr>
              <a:endParaRPr lang="en-US" sz="1600" i="1" dirty="0"/>
            </a:p>
            <a:p>
              <a:pPr>
                <a:defRPr/>
              </a:pPr>
              <a:r>
                <a:rPr lang="en-US" sz="1600" i="1" dirty="0"/>
                <a:t>Proc 0</a:t>
              </a:r>
            </a:p>
          </p:txBody>
        </p:sp>
        <p:sp>
          <p:nvSpPr>
            <p:cNvPr id="16" name="Freeform 15"/>
            <p:cNvSpPr/>
            <p:nvPr/>
          </p:nvSpPr>
          <p:spPr bwMode="auto">
            <a:xfrm flipH="1">
              <a:off x="5181600" y="1752600"/>
              <a:ext cx="46038" cy="381000"/>
            </a:xfrm>
            <a:custGeom>
              <a:avLst/>
              <a:gdLst>
                <a:gd name="connsiteX0" fmla="*/ 547352 w 601014"/>
                <a:gd name="connsiteY0" fmla="*/ 0 h 2717442"/>
                <a:gd name="connsiteX1" fmla="*/ 6439 w 601014"/>
                <a:gd name="connsiteY1" fmla="*/ 785611 h 2717442"/>
                <a:gd name="connsiteX2" fmla="*/ 585989 w 601014"/>
                <a:gd name="connsiteY2" fmla="*/ 1596980 h 2717442"/>
                <a:gd name="connsiteX3" fmla="*/ 96591 w 601014"/>
                <a:gd name="connsiteY3" fmla="*/ 2717442 h 271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014" h="2717442">
                  <a:moveTo>
                    <a:pt x="547352" y="0"/>
                  </a:moveTo>
                  <a:cubicBezTo>
                    <a:pt x="273676" y="259724"/>
                    <a:pt x="0" y="519448"/>
                    <a:pt x="6439" y="785611"/>
                  </a:cubicBezTo>
                  <a:cubicBezTo>
                    <a:pt x="12878" y="1051774"/>
                    <a:pt x="570964" y="1275008"/>
                    <a:pt x="585989" y="1596980"/>
                  </a:cubicBezTo>
                  <a:cubicBezTo>
                    <a:pt x="601014" y="1918952"/>
                    <a:pt x="348802" y="2318197"/>
                    <a:pt x="96591" y="2717442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7467600" y="2819400"/>
              <a:ext cx="990600" cy="914400"/>
              <a:chOff x="4876800" y="1676400"/>
              <a:chExt cx="990600" cy="914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876800" y="1676400"/>
                <a:ext cx="990600" cy="914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r>
                  <a:rPr lang="en-US" sz="1600" i="1" dirty="0"/>
                  <a:t>Proc 1</a:t>
                </a: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5334000" y="1828800"/>
                <a:ext cx="46038" cy="3810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800600" y="4724400"/>
              <a:ext cx="990600" cy="914400"/>
              <a:chOff x="4876800" y="1676400"/>
              <a:chExt cx="990600" cy="914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876800" y="1676400"/>
                <a:ext cx="990600" cy="914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r>
                  <a:rPr lang="en-US" sz="1600" i="1" dirty="0"/>
                  <a:t>Proc 2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 flipH="1">
                <a:off x="5334000" y="1828800"/>
                <a:ext cx="46038" cy="3810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1524000" y="2590800"/>
              <a:ext cx="990600" cy="914400"/>
              <a:chOff x="4876800" y="1676400"/>
              <a:chExt cx="990600" cy="914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876800" y="1676400"/>
                <a:ext cx="990600" cy="914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endParaRPr lang="en-US" sz="1600" i="1" dirty="0"/>
              </a:p>
              <a:p>
                <a:pPr>
                  <a:defRPr/>
                </a:pPr>
                <a:r>
                  <a:rPr lang="en-US" sz="1600" i="1" dirty="0"/>
                  <a:t>Proc 3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5334000" y="1828800"/>
                <a:ext cx="46038" cy="381000"/>
              </a:xfrm>
              <a:custGeom>
                <a:avLst/>
                <a:gdLst>
                  <a:gd name="connsiteX0" fmla="*/ 547352 w 601014"/>
                  <a:gd name="connsiteY0" fmla="*/ 0 h 2717442"/>
                  <a:gd name="connsiteX1" fmla="*/ 6439 w 601014"/>
                  <a:gd name="connsiteY1" fmla="*/ 785611 h 2717442"/>
                  <a:gd name="connsiteX2" fmla="*/ 585989 w 601014"/>
                  <a:gd name="connsiteY2" fmla="*/ 1596980 h 2717442"/>
                  <a:gd name="connsiteX3" fmla="*/ 96591 w 601014"/>
                  <a:gd name="connsiteY3" fmla="*/ 2717442 h 271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014" h="2717442">
                    <a:moveTo>
                      <a:pt x="547352" y="0"/>
                    </a:moveTo>
                    <a:cubicBezTo>
                      <a:pt x="273676" y="259724"/>
                      <a:pt x="0" y="519448"/>
                      <a:pt x="6439" y="785611"/>
                    </a:cubicBezTo>
                    <a:cubicBezTo>
                      <a:pt x="12878" y="1051774"/>
                      <a:pt x="570964" y="1275008"/>
                      <a:pt x="585989" y="1596980"/>
                    </a:cubicBezTo>
                    <a:cubicBezTo>
                      <a:pt x="601014" y="1918952"/>
                      <a:pt x="348802" y="2318197"/>
                      <a:pt x="96591" y="2717442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dirty="0"/>
              <a:t>Performance Evaluation of Point to Point Communication</a:t>
            </a:r>
            <a:endParaRPr lang="en-US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Normally ping pong benchmarks are used to calculate: 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Latency: </a:t>
            </a:r>
            <a:r>
              <a:rPr lang="en-US" dirty="0"/>
              <a:t>How long it takes to send N bytes from sender to receiver?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i="1" dirty="0"/>
              <a:t>Throughput: </a:t>
            </a:r>
            <a:r>
              <a:rPr lang="en-US" dirty="0"/>
              <a:t>How much bandwidth is achieved?</a:t>
            </a:r>
          </a:p>
          <a:p>
            <a:pPr>
              <a:lnSpc>
                <a:spcPct val="90000"/>
              </a:lnSpc>
            </a:pPr>
            <a:r>
              <a:rPr lang="en-US" dirty="0"/>
              <a:t>Latency is a useful measure for studying the performance of “small” messages</a:t>
            </a:r>
          </a:p>
          <a:p>
            <a:pPr>
              <a:lnSpc>
                <a:spcPct val="90000"/>
              </a:lnSpc>
            </a:pPr>
            <a:r>
              <a:rPr lang="en-US" dirty="0"/>
              <a:t>Throughput is a useful measure for studying the performance of “large” messages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7A1AEDE8-B824-4021-BAF8-896491A402B2}" type="slidenum">
              <a:rPr lang="en-US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2590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4800600"/>
            <a:ext cx="2590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5332412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76601" y="5486400"/>
            <a:ext cx="220980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52800" y="5029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4572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RTT!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L 3.33333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</a:t>
            </a:r>
            <a:r>
              <a:rPr lang="en-US" dirty="0" smtClean="0"/>
              <a:t>Comparison on </a:t>
            </a:r>
            <a:r>
              <a:rPr lang="en-US" dirty="0" err="1" smtClean="0"/>
              <a:t>GigE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57C7CF6-D48D-4174-B86F-00E46A8CDB60}" type="slidenum">
              <a:rPr lang="en-US"/>
              <a:pPr/>
              <a:t>19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7" y="1020651"/>
            <a:ext cx="7072313" cy="50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Contributors</a:t>
            </a:r>
          </a:p>
        </p:txBody>
      </p:sp>
      <p:sp>
        <p:nvSpPr>
          <p:cNvPr id="33795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B9C224-8190-4489-B33A-6D2E77E2D4B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3797" name="Picture 7" descr="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oup 20"/>
          <p:cNvGrpSpPr>
            <a:grpSpLocks/>
          </p:cNvGrpSpPr>
          <p:nvPr/>
        </p:nvGrpSpPr>
        <p:grpSpPr bwMode="auto">
          <a:xfrm>
            <a:off x="457200" y="885825"/>
            <a:ext cx="3352800" cy="1938992"/>
            <a:chOff x="457200" y="885825"/>
            <a:chExt cx="3352800" cy="1938992"/>
          </a:xfrm>
        </p:grpSpPr>
        <p:pic>
          <p:nvPicPr>
            <p:cNvPr id="33808" name="Picture 2" descr="C:\Documents and Settings\NUST INSTITUTE\My Documents\My Pictures\nust_logo\0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1713" y="1143000"/>
              <a:ext cx="1309687" cy="76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457200" y="885825"/>
              <a:ext cx="3352800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latin typeface="+mn-lt"/>
                </a:rPr>
                <a:t>Aamir</a:t>
              </a: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 err="1">
                  <a:latin typeface="+mn-lt"/>
                </a:rPr>
                <a:t>Shafi</a:t>
              </a:r>
              <a:endParaRPr lang="en-US" sz="2000" b="1" dirty="0">
                <a:latin typeface="+mn-lt"/>
              </a:endParaRPr>
            </a:p>
            <a:p>
              <a:pPr>
                <a:defRPr/>
              </a:pPr>
              <a:r>
                <a:rPr lang="en-US" sz="2000" b="1" dirty="0" err="1">
                  <a:latin typeface="+mn-lt"/>
                </a:rPr>
                <a:t>Jawad</a:t>
              </a: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 err="1">
                  <a:latin typeface="+mn-lt"/>
                </a:rPr>
                <a:t>Manzoor</a:t>
              </a:r>
              <a:endParaRPr lang="en-US" sz="2000" b="1" dirty="0">
                <a:latin typeface="+mn-lt"/>
              </a:endParaRPr>
            </a:p>
            <a:p>
              <a:pPr>
                <a:defRPr/>
              </a:pPr>
              <a:r>
                <a:rPr lang="en-US" sz="2000" b="1" dirty="0" err="1">
                  <a:latin typeface="+mn-lt"/>
                </a:rPr>
                <a:t>Kamran</a:t>
              </a: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 err="1">
                  <a:latin typeface="+mn-lt"/>
                </a:rPr>
                <a:t>Hamid</a:t>
              </a:r>
              <a:endParaRPr lang="en-US" sz="2000" b="1" dirty="0">
                <a:latin typeface="+mn-lt"/>
              </a:endParaRPr>
            </a:p>
            <a:p>
              <a:pPr>
                <a:defRPr/>
              </a:pPr>
              <a:r>
                <a:rPr lang="en-US" sz="2000" b="1" dirty="0" err="1" smtClean="0">
                  <a:latin typeface="+mn-lt"/>
                </a:rPr>
                <a:t>Mohsan</a:t>
              </a:r>
              <a:r>
                <a:rPr lang="en-US" sz="2000" b="1" dirty="0" smtClean="0">
                  <a:latin typeface="+mn-lt"/>
                </a:rPr>
                <a:t> </a:t>
              </a:r>
              <a:r>
                <a:rPr lang="en-US" sz="2000" b="1" dirty="0" err="1" smtClean="0">
                  <a:latin typeface="+mn-lt"/>
                </a:rPr>
                <a:t>Jameel</a:t>
              </a:r>
              <a:endParaRPr lang="en-US" sz="2000" b="1" dirty="0" smtClean="0">
                <a:latin typeface="+mn-lt"/>
              </a:endParaRPr>
            </a:p>
            <a:p>
              <a:pPr>
                <a:defRPr/>
              </a:pPr>
              <a:r>
                <a:rPr lang="en-US" sz="2000" b="1" dirty="0" err="1" smtClean="0">
                  <a:latin typeface="+mn-lt"/>
                </a:rPr>
                <a:t>Rizwan</a:t>
              </a:r>
              <a:r>
                <a:rPr lang="en-US" sz="2000" b="1" dirty="0" smtClean="0">
                  <a:latin typeface="+mn-lt"/>
                </a:rPr>
                <a:t> </a:t>
              </a:r>
              <a:r>
                <a:rPr lang="en-US" sz="2000" b="1" dirty="0" err="1" smtClean="0">
                  <a:latin typeface="+mn-lt"/>
                </a:rPr>
                <a:t>Hanif</a:t>
              </a:r>
              <a:endParaRPr lang="en-US" sz="2000" b="1" dirty="0" smtClean="0">
                <a:latin typeface="+mn-lt"/>
              </a:endParaRPr>
            </a:p>
            <a:p>
              <a:pPr>
                <a:defRPr/>
              </a:pPr>
              <a:r>
                <a:rPr lang="en-US" sz="2000" b="1" dirty="0" err="1" smtClean="0">
                  <a:latin typeface="+mn-lt"/>
                </a:rPr>
                <a:t>Amjad</a:t>
              </a:r>
              <a:r>
                <a:rPr lang="en-US" sz="2000" b="1" dirty="0" smtClean="0">
                  <a:latin typeface="+mn-lt"/>
                </a:rPr>
                <a:t> Aziz</a:t>
              </a:r>
              <a:endParaRPr lang="en-US" sz="2000" b="1" dirty="0">
                <a:latin typeface="+mn-lt"/>
              </a:endParaRPr>
            </a:p>
          </p:txBody>
        </p:sp>
      </p:grp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105025"/>
            <a:ext cx="1924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3962400" y="2438400"/>
            <a:ext cx="19256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Bryan Carpenter</a:t>
            </a: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838200" y="3200400"/>
            <a:ext cx="3389313" cy="623888"/>
            <a:chOff x="1219200" y="4495800"/>
            <a:chExt cx="3389313" cy="623888"/>
          </a:xfrm>
        </p:grpSpPr>
        <p:pic>
          <p:nvPicPr>
            <p:cNvPr id="33806" name="Picture 6" descr="Reading_logo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95600" y="4495800"/>
              <a:ext cx="1712913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219200" y="4648200"/>
              <a:ext cx="14160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j-lt"/>
                </a:rPr>
                <a:t>Mark Baker</a:t>
              </a:r>
            </a:p>
          </p:txBody>
        </p:sp>
      </p:grpSp>
      <p:grpSp>
        <p:nvGrpSpPr>
          <p:cNvPr id="33802" name="Group 20"/>
          <p:cNvGrpSpPr>
            <a:grpSpLocks/>
          </p:cNvGrpSpPr>
          <p:nvPr/>
        </p:nvGrpSpPr>
        <p:grpSpPr bwMode="auto">
          <a:xfrm>
            <a:off x="533400" y="5105400"/>
            <a:ext cx="5981700" cy="892175"/>
            <a:chOff x="1219200" y="4953000"/>
            <a:chExt cx="5981700" cy="892552"/>
          </a:xfrm>
        </p:grpSpPr>
        <p:pic>
          <p:nvPicPr>
            <p:cNvPr id="33804" name="Picture 9" descr="logo_presentacion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5200" y="5029200"/>
              <a:ext cx="36957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219200" y="4953000"/>
              <a:ext cx="2198688" cy="89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2000" b="1" dirty="0">
                  <a:latin typeface="+mj-lt"/>
                </a:rPr>
                <a:t>Guillermo </a:t>
              </a:r>
              <a:r>
                <a:rPr lang="en-US" sz="2000" b="1" dirty="0" err="1">
                  <a:latin typeface="+mj-lt"/>
                </a:rPr>
                <a:t>Taboada</a:t>
              </a:r>
              <a:endParaRPr lang="en-US" sz="2000" b="1" dirty="0">
                <a:latin typeface="+mj-lt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sz="2000" b="1" dirty="0" err="1">
                  <a:latin typeface="+mj-lt"/>
                </a:rPr>
                <a:t>Sabela</a:t>
              </a:r>
              <a:r>
                <a:rPr lang="en-US" sz="2000" b="1" dirty="0">
                  <a:latin typeface="+mj-lt"/>
                </a:rPr>
                <a:t> Ramos</a:t>
              </a:r>
            </a:p>
            <a:p>
              <a:pPr>
                <a:defRPr/>
              </a:pPr>
              <a:endParaRPr lang="en-US" sz="2000" dirty="0"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4648200" y="4114800"/>
            <a:ext cx="1235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Hong </a:t>
            </a:r>
            <a:r>
              <a:rPr lang="en-US" sz="2000" b="1" dirty="0" err="1">
                <a:latin typeface="+mj-lt"/>
              </a:rPr>
              <a:t>Ong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</a:t>
            </a:r>
            <a:r>
              <a:rPr lang="en-US" dirty="0" smtClean="0"/>
              <a:t>Comparison on </a:t>
            </a:r>
            <a:r>
              <a:rPr lang="en-US" dirty="0" err="1" smtClean="0"/>
              <a:t>GigE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14E8DAA-9DED-4220-BBDC-1F908A9DD6B4}" type="slidenum">
              <a:rPr lang="en-US"/>
              <a:pPr/>
              <a:t>20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334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</a:t>
            </a:r>
            <a:r>
              <a:rPr lang="en-US" dirty="0" smtClean="0"/>
              <a:t>Comparison on </a:t>
            </a:r>
            <a:r>
              <a:rPr lang="en-US" dirty="0" err="1" smtClean="0"/>
              <a:t>Myrinet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57C7CF6-D48D-4174-B86F-00E46A8CDB60}" type="slidenum">
              <a:rPr lang="en-US"/>
              <a:pPr/>
              <a:t>21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0242"/>
            <a:ext cx="7329488" cy="52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</a:t>
            </a:r>
            <a:r>
              <a:rPr lang="en-US" dirty="0" smtClean="0"/>
              <a:t>Comparison on </a:t>
            </a:r>
            <a:r>
              <a:rPr lang="en-US" dirty="0" err="1" smtClean="0"/>
              <a:t>Myrinet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14E8DAA-9DED-4220-BBDC-1F908A9DD6B4}" type="slidenum">
              <a:rPr lang="en-US"/>
              <a:pPr/>
              <a:t>22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33450"/>
            <a:ext cx="7334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</a:t>
            </a:r>
            <a:r>
              <a:rPr lang="en-US" dirty="0" smtClean="0"/>
              <a:t>Comparison on a </a:t>
            </a:r>
            <a:r>
              <a:rPr lang="en-US" dirty="0" err="1" smtClean="0"/>
              <a:t>multicore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57C7CF6-D48D-4174-B86F-00E46A8CDB60}" type="slidenum">
              <a:rPr lang="en-US"/>
              <a:pPr/>
              <a:t>23</a:t>
            </a:fld>
            <a:endParaRPr lang="en-US"/>
          </a:p>
        </p:txBody>
      </p:sp>
      <p:pic>
        <p:nvPicPr>
          <p:cNvPr id="7" name="Picture 6" descr="transf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14E8DAA-9DED-4220-BBDC-1F908A9DD6B4}" type="slidenum">
              <a:rPr lang="en-US"/>
              <a:pPr/>
              <a:t>24</a:t>
            </a:fld>
            <a:endParaRPr 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</a:t>
            </a:r>
            <a:r>
              <a:rPr lang="en-US" dirty="0" smtClean="0"/>
              <a:t>Comparison on a </a:t>
            </a:r>
            <a:r>
              <a:rPr lang="en-US" dirty="0" err="1" smtClean="0"/>
              <a:t>multicore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5" name="Picture 4" descr="through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8382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Collective communications			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Provided as a convenience for application developers:</a:t>
            </a:r>
          </a:p>
          <a:p>
            <a:pPr lvl="1"/>
            <a:r>
              <a:rPr lang="en-GB" dirty="0"/>
              <a:t>Save significant development time</a:t>
            </a:r>
          </a:p>
          <a:p>
            <a:pPr lvl="1"/>
            <a:r>
              <a:rPr lang="en-GB" dirty="0"/>
              <a:t>Efficient algorithms may be used </a:t>
            </a:r>
          </a:p>
          <a:p>
            <a:pPr lvl="1"/>
            <a:r>
              <a:rPr lang="en-GB" dirty="0"/>
              <a:t>Stable (tested)</a:t>
            </a:r>
          </a:p>
          <a:p>
            <a:r>
              <a:rPr lang="en-GB" dirty="0"/>
              <a:t>Built on top of point-to-point </a:t>
            </a:r>
            <a:r>
              <a:rPr lang="en-GB" dirty="0" smtClean="0"/>
              <a:t>communications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E5C529B-3C5B-4A2D-BDAA-ADAF8C7FB8F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7C28ADD-9296-4430-8EE3-B989AAA51E50}" type="slidenum">
              <a:rPr lang="en-US"/>
              <a:pPr/>
              <a:t>26</a:t>
            </a:fld>
            <a:endParaRPr lang="en-US"/>
          </a:p>
        </p:txBody>
      </p:sp>
      <p:pic>
        <p:nvPicPr>
          <p:cNvPr id="1033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5562600" y="6461125"/>
            <a:ext cx="3581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84" charset="0"/>
              </a:rPr>
              <a:t>Image from MPI standard 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collective operations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F60D62B-AEC8-4E27-A109-C519CB3B9EB4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1035267" name="Object 3"/>
          <p:cNvGraphicFramePr>
            <a:graphicFrameLocks noChangeAspect="1"/>
          </p:cNvGraphicFramePr>
          <p:nvPr/>
        </p:nvGraphicFramePr>
        <p:xfrm>
          <a:off x="838200" y="836612"/>
          <a:ext cx="4968875" cy="5259388"/>
        </p:xfrm>
        <a:graphic>
          <a:graphicData uri="http://schemas.openxmlformats.org/presentationml/2006/ole">
            <p:oleObj spid="_x0000_s61442" name="VISIO" r:id="rId4" imgW="4969080" imgH="5259960" progId="">
              <p:embed/>
            </p:oleObj>
          </a:graphicData>
        </a:graphic>
      </p:graphicFrame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5943600" y="1141412"/>
            <a:ext cx="304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MPI.PROD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MPI.SUM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MPI.MIN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MPI.MAX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MPI.LAND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MPI.BAND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MPI.LOR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MPI.BOR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MPI.LXOR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MPI.BXOR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MPI.MINLOC</a:t>
            </a:r>
          </a:p>
          <a:p>
            <a:pPr marL="457200" indent="-4572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latin typeface="Tahoma" pitchFamily="84" charset="0"/>
              </a:rPr>
              <a:t>MPI.MAXLOC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AutoNum type="alphaUcPeriod"/>
            </a:pPr>
            <a:endParaRPr lang="en-GB">
              <a:latin typeface="Tahoma" pitchFamily="84" charset="0"/>
            </a:endParaRPr>
          </a:p>
        </p:txBody>
      </p:sp>
      <p:sp>
        <p:nvSpPr>
          <p:cNvPr id="1035269" name="Text Box 5"/>
          <p:cNvSpPr txBox="1">
            <a:spLocks noChangeArrowheads="1"/>
          </p:cNvSpPr>
          <p:nvPr/>
        </p:nvSpPr>
        <p:spPr bwMode="auto">
          <a:xfrm>
            <a:off x="457200" y="1082675"/>
            <a:ext cx="549275" cy="1277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with Collectives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324725" cy="47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 with Tree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A30B7D-23A9-4D65-BA51-2DD1733FF677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0" y="396240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Tahoma" pitchFamily="-12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800" y="1085159"/>
            <a:ext cx="5867400" cy="4599679"/>
            <a:chOff x="1447800" y="1085159"/>
            <a:chExt cx="5867400" cy="4599679"/>
          </a:xfrm>
        </p:grpSpPr>
        <p:graphicFrame>
          <p:nvGraphicFramePr>
            <p:cNvPr id="550914" name="Object 2"/>
            <p:cNvGraphicFramePr>
              <a:graphicFrameLocks noChangeAspect="1"/>
            </p:cNvGraphicFramePr>
            <p:nvPr/>
          </p:nvGraphicFramePr>
          <p:xfrm>
            <a:off x="1447800" y="1085159"/>
            <a:ext cx="5867400" cy="4599679"/>
          </p:xfrm>
          <a:graphic>
            <a:graphicData uri="http://schemas.openxmlformats.org/presentationml/2006/ole">
              <p:oleObj spid="_x0000_s172034" name="VISIO" r:id="rId4" imgW="5533200" imgH="3704400" progId="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76400" y="5181600"/>
              <a:ext cx="457200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in the HPC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 programmers have two choices for writing large-scale scientific applications: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Support parallelism by using message passing between processors using existing languages like Fortran, C, and C++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Adopt a new HPC language that provides parallelism constructs (for </a:t>
            </a:r>
            <a:r>
              <a:rPr lang="en-US" dirty="0" err="1" smtClean="0"/>
              <a:t>e.g</a:t>
            </a:r>
            <a:r>
              <a:rPr lang="en-US" dirty="0" smtClean="0"/>
              <a:t> UPC)</a:t>
            </a:r>
          </a:p>
          <a:p>
            <a:r>
              <a:rPr lang="en-US" dirty="0" smtClean="0"/>
              <a:t>The first approach led to the development of the Message Passing </a:t>
            </a:r>
            <a:r>
              <a:rPr lang="en-US" dirty="0" err="1" smtClean="0"/>
              <a:t>Interace</a:t>
            </a:r>
            <a:r>
              <a:rPr lang="en-US" dirty="0" smtClean="0"/>
              <a:t> (MPI) standard:</a:t>
            </a:r>
          </a:p>
          <a:p>
            <a:pPr lvl="1"/>
            <a:r>
              <a:rPr lang="en-US" dirty="0" smtClean="0"/>
              <a:t>Bindings for Fortran, C, and C++</a:t>
            </a:r>
          </a:p>
          <a:p>
            <a:pPr lvl="1"/>
            <a:r>
              <a:rPr lang="en-US" dirty="0" smtClean="0"/>
              <a:t>Interest in developing bindings for other languages like Java:</a:t>
            </a:r>
          </a:p>
          <a:p>
            <a:pPr lvl="2"/>
            <a:r>
              <a:rPr lang="en-US" dirty="0" smtClean="0"/>
              <a:t>The Java Grande Forum—formed in late 90s—came up with an API called </a:t>
            </a:r>
            <a:r>
              <a:rPr lang="en-US" dirty="0" err="1" smtClean="0"/>
              <a:t>mpiJava</a:t>
            </a:r>
            <a:r>
              <a:rPr lang="en-US" dirty="0" smtClean="0"/>
              <a:t> 1.2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Barrier Implementation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36FE0F5-603F-4DC7-9363-27330AB39977}" type="slidenum">
              <a:rPr lang="en-US"/>
              <a:pPr/>
              <a:t>30</a:t>
            </a:fld>
            <a:endParaRPr lang="en-US"/>
          </a:p>
        </p:txBody>
      </p:sp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0" y="1084262"/>
          <a:ext cx="9144000" cy="4402138"/>
        </p:xfrm>
        <a:graphic>
          <a:graphicData uri="http://schemas.openxmlformats.org/presentationml/2006/ole">
            <p:oleObj spid="_x0000_s173058" name="VISIO" r:id="rId4" imgW="7695720" imgH="3705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Broadcasting algorithm, total processes=8, root=0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6BAD45D-CFA2-4340-8E40-7A553D348C27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19200" y="1524000"/>
            <a:ext cx="6781800" cy="4525963"/>
            <a:chOff x="1219200" y="1524000"/>
            <a:chExt cx="6781800" cy="4525963"/>
          </a:xfrm>
        </p:grpSpPr>
        <p:graphicFrame>
          <p:nvGraphicFramePr>
            <p:cNvPr id="556034" name="Object 2"/>
            <p:cNvGraphicFramePr>
              <a:graphicFrameLocks noChangeAspect="1"/>
            </p:cNvGraphicFramePr>
            <p:nvPr/>
          </p:nvGraphicFramePr>
          <p:xfrm>
            <a:off x="1219200" y="1524000"/>
            <a:ext cx="6781800" cy="4525963"/>
          </p:xfrm>
          <a:graphic>
            <a:graphicData uri="http://schemas.openxmlformats.org/presentationml/2006/ole">
              <p:oleObj spid="_x0000_s174082" name="VISIO" r:id="rId4" imgW="5531400" imgH="3690360" progId="">
                <p:embed/>
              </p:oleObj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524000" y="5562600"/>
              <a:ext cx="457200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50" descr="\\148.197.155.138\myshare\readings\readings\gigabit\bw.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90800"/>
            <a:ext cx="4876800" cy="3657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437A650-AB4A-4D21-A126-9F655DF3C86E}" type="slidenum">
              <a:rPr lang="en-US"/>
              <a:pPr/>
              <a:t>32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 in MPJ Express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91600" cy="5257800"/>
          </a:xfrm>
        </p:spPr>
        <p:txBody>
          <a:bodyPr/>
          <a:lstStyle/>
          <a:p>
            <a:r>
              <a:rPr lang="en-US" dirty="0" smtClean="0"/>
              <a:t>MPJ Express explicitly manages memory for internal usage</a:t>
            </a:r>
          </a:p>
          <a:p>
            <a:r>
              <a:rPr lang="en-US" dirty="0" smtClean="0"/>
              <a:t>Each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Send()</a:t>
            </a:r>
            <a:r>
              <a:rPr lang="en-US" dirty="0" smtClean="0"/>
              <a:t>and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method internally creates a buffer:</a:t>
            </a:r>
          </a:p>
          <a:p>
            <a:pPr lvl="1"/>
            <a:r>
              <a:rPr lang="en-US" dirty="0" smtClean="0"/>
              <a:t>Such constant creation of buffers can be detrimental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Buddy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7793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667000" y="5029200"/>
            <a:ext cx="990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buffer pooling strategy implemented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6" y="990600"/>
            <a:ext cx="7227884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05000" y="5791200"/>
            <a:ext cx="9906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Runtime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066800"/>
            <a:ext cx="925224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Express: </a:t>
            </a:r>
          </a:p>
          <a:p>
            <a:pPr lvl="1"/>
            <a:r>
              <a:rPr lang="en-US" dirty="0" smtClean="0"/>
              <a:t>Thread-safe point-to-point communication</a:t>
            </a:r>
          </a:p>
          <a:p>
            <a:pPr lvl="1"/>
            <a:r>
              <a:rPr lang="en-US" dirty="0" smtClean="0"/>
              <a:t>Collective communication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The runtime system</a:t>
            </a:r>
          </a:p>
          <a:p>
            <a:r>
              <a:rPr lang="en-US" dirty="0" smtClean="0"/>
              <a:t>A case study from computational astrophysics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Case Study from Computational Astrophysics</a:t>
            </a:r>
            <a:endParaRPr lang="en-GB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publications [BSPF01][FF97][NNS03][MMG00]</a:t>
            </a:r>
            <a:r>
              <a:rPr lang="en-US" sz="3200" dirty="0" smtClean="0"/>
              <a:t> </a:t>
            </a:r>
            <a:r>
              <a:rPr lang="en-US" dirty="0" smtClean="0"/>
              <a:t>suggest Java to be a good candidate for HPC</a:t>
            </a:r>
          </a:p>
          <a:p>
            <a:r>
              <a:rPr lang="en-US" dirty="0" smtClean="0"/>
              <a:t>This argument does not convince many, perhaps due to scarcity of high-profile number-crunching codes in Java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Gadget-2</a:t>
            </a:r>
            <a:r>
              <a:rPr lang="en-GB" dirty="0" smtClean="0"/>
              <a:t> </a:t>
            </a:r>
            <a:r>
              <a:rPr lang="en-GB" dirty="0"/>
              <a:t>is a production-quality code for cosmological N-body (and hydrodynamic) computations:</a:t>
            </a:r>
            <a:endParaRPr lang="en-GB" sz="24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Written by Volker </a:t>
            </a:r>
            <a:r>
              <a:rPr lang="en-GB" dirty="0" err="1"/>
              <a:t>Springel</a:t>
            </a:r>
            <a:r>
              <a:rPr lang="en-GB" dirty="0"/>
              <a:t>, of the Max Plank Institute for Astrophysics, </a:t>
            </a:r>
            <a:r>
              <a:rPr lang="en-GB" dirty="0" err="1" smtClean="0"/>
              <a:t>Garching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C1A57F3-B1EF-4A86-A2C0-DD421C10BF1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Porting Gadget-2 to Java</a:t>
            </a:r>
            <a:endParaRPr lang="en-GB"/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Dependencies on:</a:t>
            </a:r>
          </a:p>
          <a:p>
            <a:pPr lvl="1"/>
            <a:r>
              <a:rPr lang="en-GB" dirty="0" smtClean="0"/>
              <a:t>MPI library for parallelization:</a:t>
            </a:r>
          </a:p>
          <a:p>
            <a:pPr lvl="2"/>
            <a:r>
              <a:rPr lang="en-GB" dirty="0" smtClean="0"/>
              <a:t>Replace MPI calls with MPJ Express, </a:t>
            </a:r>
          </a:p>
          <a:p>
            <a:pPr lvl="1"/>
            <a:r>
              <a:rPr lang="en-GB" dirty="0" smtClean="0"/>
              <a:t>GNU scientific library (but only a handful of functions):</a:t>
            </a:r>
          </a:p>
          <a:p>
            <a:pPr lvl="2"/>
            <a:r>
              <a:rPr lang="en-GB" dirty="0" smtClean="0"/>
              <a:t>The required methods were hand translated to Java,</a:t>
            </a:r>
          </a:p>
          <a:p>
            <a:pPr lvl="1"/>
            <a:r>
              <a:rPr lang="en-GB" dirty="0" smtClean="0"/>
              <a:t>FFTW – library for parallel Fourier transforms:</a:t>
            </a:r>
          </a:p>
          <a:p>
            <a:pPr lvl="2"/>
            <a:r>
              <a:rPr lang="en-GB" dirty="0" smtClean="0"/>
              <a:t>Not needed because we disabled </a:t>
            </a:r>
            <a:r>
              <a:rPr lang="en-GB" dirty="0" err="1" smtClean="0"/>
              <a:t>TreePM</a:t>
            </a:r>
            <a:r>
              <a:rPr lang="en-GB" dirty="0" smtClean="0"/>
              <a:t> algorithm,</a:t>
            </a:r>
          </a:p>
          <a:p>
            <a:r>
              <a:rPr lang="en-GB" dirty="0" smtClean="0"/>
              <a:t>We have successfully run Colliding Galaxies and Cluster Formation example simulations:</a:t>
            </a:r>
          </a:p>
          <a:p>
            <a:pPr lvl="1"/>
            <a:r>
              <a:rPr lang="en-GB" dirty="0" smtClean="0"/>
              <a:t>These use pure Dark Matter – hydrodynamics code not yet tested.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F23F15-76A5-43D9-915E-C08B0690D71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Optimizations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Initial benchmarking revealed that the Java code is slower by a factor of 2-3,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Custom serialization and de-serialization: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Replacing Java object communication with primitive </a:t>
            </a:r>
            <a:r>
              <a:rPr lang="en-US" sz="2000" dirty="0" err="1"/>
              <a:t>datatypes</a:t>
            </a:r>
            <a:r>
              <a:rPr lang="en-US" sz="20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Flattening sensitive data-structures in the hope of exploiting processor cache efficiently,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Many data structures </a:t>
            </a:r>
            <a:r>
              <a:rPr lang="en-US" sz="2000" dirty="0" smtClean="0"/>
              <a:t>were Java objects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Avoiding expensive array </a:t>
            </a:r>
            <a:r>
              <a:rPr lang="en-US" sz="2400" dirty="0" smtClean="0"/>
              <a:t>operations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Improved collective algorithms in MPJ </a:t>
            </a:r>
            <a:r>
              <a:rPr lang="en-US" sz="2400" dirty="0" smtClean="0"/>
              <a:t>Express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A8FDB20-D3DB-4995-9DBE-D4FD91A23B5F}" type="slidenum">
              <a:rPr lang="en-US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8610600" cy="2062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if(USE_P_OBJ_ARRAY) {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P[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].Pos[k] =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LowerBound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[k] + Range[k] *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drandom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P[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Vel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[k] = 0;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 {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P_doubles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[(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P_Po+PDS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)+k] =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LowerBound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[k] + Range[k] *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drandom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P_doubles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[(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P_Ve+PDS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)+k] = 0;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r>
              <a:rPr lang="en-US" dirty="0" smtClean="0"/>
              <a:t>Portability</a:t>
            </a:r>
          </a:p>
          <a:p>
            <a:r>
              <a:rPr lang="en-US" dirty="0" smtClean="0"/>
              <a:t>A popular language in colleges and software industry: </a:t>
            </a:r>
          </a:p>
          <a:p>
            <a:pPr lvl="1"/>
            <a:r>
              <a:rPr lang="en-US" dirty="0" smtClean="0"/>
              <a:t>Large pool of software developers</a:t>
            </a:r>
          </a:p>
          <a:p>
            <a:pPr lvl="1"/>
            <a:r>
              <a:rPr lang="en-US" dirty="0" smtClean="0"/>
              <a:t>A useful educational tool</a:t>
            </a:r>
          </a:p>
          <a:p>
            <a:r>
              <a:rPr lang="en-US" dirty="0" smtClean="0"/>
              <a:t>Higher programming abstractions including OO features</a:t>
            </a:r>
          </a:p>
          <a:p>
            <a:r>
              <a:rPr lang="en-US" dirty="0" smtClean="0"/>
              <a:t>Improved compile and runtime checking of the code</a:t>
            </a:r>
          </a:p>
          <a:p>
            <a:r>
              <a:rPr lang="en-US" dirty="0" smtClean="0"/>
              <a:t>Automatic garbage collection</a:t>
            </a:r>
          </a:p>
          <a:p>
            <a:r>
              <a:rPr lang="en-US" dirty="0" smtClean="0"/>
              <a:t>Support for multithreading </a:t>
            </a:r>
          </a:p>
          <a:p>
            <a:r>
              <a:rPr lang="en-US" dirty="0" smtClean="0"/>
              <a:t>Rich collection of support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Execution Time for the Cluster Formation Simulation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778F7C5-DA92-4904-B531-F4720BC88A94}" type="slidenum">
              <a:rPr lang="en-US"/>
              <a:pPr/>
              <a:t>40</a:t>
            </a:fld>
            <a:endParaRPr lang="en-US"/>
          </a:p>
        </p:txBody>
      </p:sp>
      <p:pic>
        <p:nvPicPr>
          <p:cNvPr id="415747" name="Picture 3" descr="cluster-exectime-pon-nw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05" y="1030287"/>
            <a:ext cx="6653296" cy="498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MPJ Express (</a:t>
            </a:r>
            <a:r>
              <a:rPr lang="en-US" sz="2800" dirty="0" smtClean="0">
                <a:solidFill>
                  <a:schemeClr val="accent6"/>
                </a:solidFill>
              </a:rPr>
              <a:t>www.mpj-express.org</a:t>
            </a:r>
            <a:r>
              <a:rPr lang="en-US" sz="2800" dirty="0" smtClean="0"/>
              <a:t>) is an environment for MPI-like parallel programming in Java</a:t>
            </a:r>
          </a:p>
          <a:p>
            <a:pPr>
              <a:defRPr/>
            </a:pPr>
            <a:r>
              <a:rPr lang="en-US" sz="2800" dirty="0" smtClean="0"/>
              <a:t>It was conceived as having an expandable set of “devices”, allowing different underlying implementations of message passing</a:t>
            </a:r>
          </a:p>
          <a:p>
            <a:pPr>
              <a:defRPr/>
            </a:pPr>
            <a:r>
              <a:rPr lang="en-US" dirty="0" smtClean="0"/>
              <a:t>The software explicitly manages internal memory used for sending and receiving messages</a:t>
            </a:r>
          </a:p>
          <a:p>
            <a:pPr>
              <a:defRPr/>
            </a:pPr>
            <a:r>
              <a:rPr lang="en-US" dirty="0" smtClean="0"/>
              <a:t>We parallelized Gadget-2 using MPJ Express and managed to get good performance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BD1BC4-B5D8-4703-8367-EDB72E349729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 performance can be improved:</a:t>
            </a:r>
          </a:p>
          <a:p>
            <a:pPr lvl="1"/>
            <a:r>
              <a:rPr lang="en-US" dirty="0" smtClean="0"/>
              <a:t>Improving or removing the intermediate buffering layer (this layer implies additional copying)</a:t>
            </a:r>
          </a:p>
          <a:p>
            <a:pPr lvl="1"/>
            <a:r>
              <a:rPr lang="en-US" dirty="0" smtClean="0"/>
              <a:t>Develop JNI wrappers to native MPI libraries</a:t>
            </a:r>
          </a:p>
          <a:p>
            <a:r>
              <a:rPr lang="en-US" dirty="0" smtClean="0"/>
              <a:t>Debugging and profiling tools for MPJ Express</a:t>
            </a:r>
          </a:p>
          <a:p>
            <a:r>
              <a:rPr lang="en-US" dirty="0" smtClean="0"/>
              <a:t>Support for other high performance interconnects including Quadrics, </a:t>
            </a:r>
            <a:r>
              <a:rPr lang="en-US" dirty="0" err="1" smtClean="0"/>
              <a:t>Infiniband</a:t>
            </a:r>
            <a:r>
              <a:rPr lang="en-US" dirty="0" smtClean="0"/>
              <a:t>, and 10 </a:t>
            </a:r>
            <a:r>
              <a:rPr lang="en-US" dirty="0" err="1" smtClean="0"/>
              <a:t>GigE</a:t>
            </a:r>
            <a:endParaRPr lang="en-US" dirty="0" smtClean="0"/>
          </a:p>
          <a:p>
            <a:r>
              <a:rPr lang="en-US" dirty="0" smtClean="0"/>
              <a:t>A portable runtime system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/>
          <a:lstStyle/>
          <a:p>
            <a:r>
              <a:rPr lang="en-US" sz="2000" b="1" dirty="0" smtClean="0"/>
              <a:t>[SCB09a] </a:t>
            </a:r>
            <a:r>
              <a:rPr lang="en-US" sz="2000" dirty="0" err="1" smtClean="0"/>
              <a:t>Shafi</a:t>
            </a:r>
            <a:r>
              <a:rPr lang="en-US" sz="2000" dirty="0" smtClean="0"/>
              <a:t> A., Carpenter B., Baker </a:t>
            </a:r>
            <a:r>
              <a:rPr lang="en-US" sz="2000" dirty="0" err="1" smtClean="0"/>
              <a:t>M.Nested</a:t>
            </a:r>
            <a:r>
              <a:rPr lang="en-US" sz="2000" dirty="0" smtClean="0"/>
              <a:t> parallelism for multi-core HPC systems using Java(2009) </a:t>
            </a:r>
            <a:r>
              <a:rPr lang="en-US" sz="2000" i="1" dirty="0" smtClean="0"/>
              <a:t>Journal of Parallel and </a:t>
            </a:r>
            <a:r>
              <a:rPr lang="en-US" sz="2000" i="1" dirty="0" smtClean="0"/>
              <a:t>Distributed Computing</a:t>
            </a:r>
            <a:r>
              <a:rPr lang="en-US" sz="2000" dirty="0" smtClean="0"/>
              <a:t>, 69 (6), pp. 532-545.</a:t>
            </a:r>
          </a:p>
          <a:p>
            <a:r>
              <a:rPr lang="en-US" sz="2000" b="1" dirty="0" smtClean="0"/>
              <a:t>[SCB09b]  </a:t>
            </a:r>
            <a:r>
              <a:rPr lang="en-US" sz="2000" dirty="0" err="1" smtClean="0"/>
              <a:t>Shafi</a:t>
            </a:r>
            <a:r>
              <a:rPr lang="en-US" sz="2000" dirty="0" smtClean="0"/>
              <a:t> A, Carpenter B, Baker M, and </a:t>
            </a:r>
            <a:r>
              <a:rPr lang="en-US" sz="2000" dirty="0" err="1" smtClean="0"/>
              <a:t>Hussain</a:t>
            </a:r>
            <a:r>
              <a:rPr lang="en-US" sz="2000" dirty="0" smtClean="0"/>
              <a:t> A, </a:t>
            </a:r>
            <a:r>
              <a:rPr lang="en-US" sz="2000" i="1" dirty="0" smtClean="0"/>
              <a:t>A Comparative Study of Java and C Performance in Two Large Scale Parallel Applications</a:t>
            </a:r>
            <a:r>
              <a:rPr lang="en-US" sz="2000" dirty="0" smtClean="0"/>
              <a:t>, Concurrency and Computation: Practice and Experience, pp 1882-1906, 21(15), October </a:t>
            </a:r>
            <a:r>
              <a:rPr lang="en-US" sz="2000" dirty="0" smtClean="0"/>
              <a:t>2009</a:t>
            </a:r>
            <a:endParaRPr lang="en-US" sz="2000" b="1" dirty="0" smtClean="0"/>
          </a:p>
          <a:p>
            <a:r>
              <a:rPr lang="en-US" sz="2000" b="1" dirty="0" smtClean="0"/>
              <a:t>[</a:t>
            </a:r>
            <a:r>
              <a:rPr lang="en-US" sz="2000" b="1" dirty="0" smtClean="0"/>
              <a:t>BSPF01] </a:t>
            </a:r>
            <a:r>
              <a:rPr lang="en-US" sz="2000" dirty="0" smtClean="0"/>
              <a:t>Bull JM, Smith LA, Pottage L, Freeman R. </a:t>
            </a:r>
            <a:r>
              <a:rPr lang="en-US" sz="2000" i="1" dirty="0" smtClean="0"/>
              <a:t>Benchmarking Java against C and Fortran for Scientific Applications. ACM: </a:t>
            </a:r>
            <a:r>
              <a:rPr lang="en-US" sz="2000" dirty="0" smtClean="0"/>
              <a:t>New York, NY, U.S.A., 2001; 97–105.</a:t>
            </a:r>
          </a:p>
          <a:p>
            <a:r>
              <a:rPr lang="en-US" sz="2000" b="1" dirty="0" smtClean="0"/>
              <a:t>[FF97] </a:t>
            </a:r>
            <a:r>
              <a:rPr lang="en-US" sz="2000" dirty="0" smtClean="0"/>
              <a:t>Fox GC, </a:t>
            </a:r>
            <a:r>
              <a:rPr lang="en-US" sz="2000" dirty="0" err="1" smtClean="0"/>
              <a:t>Furmanski</a:t>
            </a:r>
            <a:r>
              <a:rPr lang="en-US" sz="2000" dirty="0" smtClean="0"/>
              <a:t> W. Java for parallel computing and as a general language for scientific and engineering simulation and modeling. </a:t>
            </a:r>
            <a:r>
              <a:rPr lang="en-US" sz="2000" i="1" dirty="0" smtClean="0"/>
              <a:t>Concurrency: Practice and Experience 1997; 9(6):415–425.</a:t>
            </a:r>
          </a:p>
          <a:p>
            <a:r>
              <a:rPr lang="en-US" sz="2000" b="1" dirty="0" smtClean="0"/>
              <a:t>[NNS03] </a:t>
            </a:r>
            <a:r>
              <a:rPr lang="en-US" sz="2000" dirty="0" err="1" smtClean="0"/>
              <a:t>Nikishkov</a:t>
            </a:r>
            <a:r>
              <a:rPr lang="en-US" sz="2000" dirty="0" smtClean="0"/>
              <a:t> GP, </a:t>
            </a:r>
            <a:r>
              <a:rPr lang="en-US" sz="2000" dirty="0" err="1" smtClean="0"/>
              <a:t>Nikishkov</a:t>
            </a:r>
            <a:r>
              <a:rPr lang="en-US" sz="2000" dirty="0" smtClean="0"/>
              <a:t> YG, </a:t>
            </a:r>
            <a:r>
              <a:rPr lang="en-US" sz="2000" dirty="0" err="1" smtClean="0"/>
              <a:t>Savchenko</a:t>
            </a:r>
            <a:r>
              <a:rPr lang="en-US" sz="2000" dirty="0" smtClean="0"/>
              <a:t> VV. Comparison of C and Java performance in finite element computations. </a:t>
            </a:r>
            <a:r>
              <a:rPr lang="en-US" sz="2000" i="1" dirty="0" smtClean="0"/>
              <a:t>Computers and Structures 2003; 81(24–25):2401–2408.</a:t>
            </a:r>
          </a:p>
          <a:p>
            <a:r>
              <a:rPr lang="en-US" sz="2000" b="1" dirty="0" smtClean="0"/>
              <a:t>[MMG00] </a:t>
            </a:r>
            <a:r>
              <a:rPr lang="en-US" sz="2000" dirty="0" err="1" smtClean="0"/>
              <a:t>Moreira</a:t>
            </a:r>
            <a:r>
              <a:rPr lang="en-US" sz="2000" dirty="0" smtClean="0"/>
              <a:t> JE, </a:t>
            </a:r>
            <a:r>
              <a:rPr lang="en-US" sz="2000" dirty="0" err="1" smtClean="0"/>
              <a:t>Midkiff</a:t>
            </a:r>
            <a:r>
              <a:rPr lang="en-US" sz="2000" dirty="0" smtClean="0"/>
              <a:t> SP, Gupta M. From flop to megaflops: Java for technical computing. </a:t>
            </a:r>
            <a:r>
              <a:rPr lang="en-US" sz="2000" i="1" dirty="0" smtClean="0"/>
              <a:t>ACM Transactions on Programming Languages and Systems 2000; 22(2):265–295</a:t>
            </a:r>
            <a:r>
              <a:rPr lang="en-US" sz="2000" i="1" dirty="0" smtClean="0"/>
              <a:t>.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 is an MPI-like library that </a:t>
            </a:r>
            <a:r>
              <a:rPr lang="en-US" dirty="0" smtClean="0"/>
              <a:t>supports execution </a:t>
            </a:r>
            <a:r>
              <a:rPr lang="en-US" dirty="0" smtClean="0"/>
              <a:t>of parallel Java applications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Three existing approaches to Java messaging: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Pure Java (Sockets based)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Java Native Interface (JNI)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Remote Method Invocation (RMI)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Motivation for a new Java messaging system: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Maintain compatibility with Java threads by providing thread-safety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Handle contradicting issues of high-performance and portability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Requires no change to the</a:t>
            </a:r>
            <a:r>
              <a:rPr lang="en-GB" dirty="0" smtClean="0"/>
              <a:t> </a:t>
            </a:r>
            <a:r>
              <a:rPr lang="en-GB" dirty="0" smtClean="0"/>
              <a:t>native standard JVM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16" descr="mp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0325"/>
            <a:ext cx="1219200" cy="70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 Design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F85E87-34A7-43C2-BAB8-8BACD5FE8E5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6390" name="Picture 7" descr="mpj-desig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650" y="914400"/>
            <a:ext cx="5940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World” MPJ Express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1 import mpi.*;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2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3 public class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4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5   public static void main(String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[]) throws Exception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6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7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MPI.Init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8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MPI.COMM_WORLD.Size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9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rank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MPI.COMM_WORLD.Rank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10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11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("I am process &lt;"+rank+"&gt;");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12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13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MPI.Finalize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14   }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15 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572000"/>
            <a:ext cx="4800600" cy="2000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aamirshafi@velour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:~/work/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mpj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-user$ mpjrun.sh -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np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4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HelloWorld</a:t>
            </a:r>
            <a:endParaRPr lang="en-US" sz="1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MPJ Express (0.38) is started in the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multicore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configuration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I am process &lt;1&gt;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I am process &lt;0&gt;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I am process &lt;3&gt;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I am process &lt;2&gt;</a:t>
            </a:r>
          </a:p>
          <a:p>
            <a:endParaRPr lang="en-US" sz="1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Embarrassingly Parallel Toy Example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1295400"/>
            <a:ext cx="2895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Process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28600" y="4419600"/>
            <a:ext cx="8763000" cy="1219200"/>
            <a:chOff x="228600" y="4419600"/>
            <a:chExt cx="8763000" cy="1219200"/>
          </a:xfrm>
        </p:grpSpPr>
        <p:sp>
          <p:nvSpPr>
            <p:cNvPr id="8" name="Rectangle 7"/>
            <p:cNvSpPr/>
            <p:nvPr/>
          </p:nvSpPr>
          <p:spPr>
            <a:xfrm>
              <a:off x="228600" y="4419600"/>
              <a:ext cx="19050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4419600"/>
              <a:ext cx="1905000" cy="1219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1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4419600"/>
              <a:ext cx="1905000" cy="1219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6600" y="4419600"/>
              <a:ext cx="1905000" cy="12192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3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7400" y="2590800"/>
            <a:ext cx="3048000" cy="304800"/>
            <a:chOff x="5867400" y="2590800"/>
            <a:chExt cx="3048000" cy="304800"/>
          </a:xfrm>
        </p:grpSpPr>
        <p:sp>
          <p:nvSpPr>
            <p:cNvPr id="19" name="Rectangle 18"/>
            <p:cNvSpPr/>
            <p:nvPr/>
          </p:nvSpPr>
          <p:spPr>
            <a:xfrm>
              <a:off x="5867400" y="2590800"/>
              <a:ext cx="7620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9400" y="2590800"/>
              <a:ext cx="7620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91400" y="2590800"/>
              <a:ext cx="7620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3400" y="2590800"/>
              <a:ext cx="762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81100" y="2438400"/>
            <a:ext cx="6858000" cy="1981200"/>
            <a:chOff x="1181100" y="2438400"/>
            <a:chExt cx="6858000" cy="1981200"/>
          </a:xfrm>
        </p:grpSpPr>
        <p:cxnSp>
          <p:nvCxnSpPr>
            <p:cNvPr id="24" name="Straight Arrow Connector 23"/>
            <p:cNvCxnSpPr>
              <a:stCxn id="7" idx="2"/>
              <a:endCxn id="8" idx="0"/>
            </p:cNvCxnSpPr>
            <p:nvPr/>
          </p:nvCxnSpPr>
          <p:spPr>
            <a:xfrm rot="5400000">
              <a:off x="1885950" y="1733550"/>
              <a:ext cx="1981200" cy="33909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2"/>
              <a:endCxn id="9" idx="0"/>
            </p:cNvCxnSpPr>
            <p:nvPr/>
          </p:nvCxnSpPr>
          <p:spPr>
            <a:xfrm rot="5400000">
              <a:off x="3028950" y="2876550"/>
              <a:ext cx="1981200" cy="11049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2"/>
              <a:endCxn id="10" idx="0"/>
            </p:cNvCxnSpPr>
            <p:nvPr/>
          </p:nvCxnSpPr>
          <p:spPr>
            <a:xfrm rot="16200000" flipH="1">
              <a:off x="4171950" y="2838450"/>
              <a:ext cx="1981200" cy="11811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2"/>
              <a:endCxn id="11" idx="0"/>
            </p:cNvCxnSpPr>
            <p:nvPr/>
          </p:nvCxnSpPr>
          <p:spPr>
            <a:xfrm rot="16200000" flipH="1">
              <a:off x="5314950" y="1695450"/>
              <a:ext cx="1981200" cy="34671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8600" y="4038600"/>
            <a:ext cx="8686800" cy="304800"/>
            <a:chOff x="228600" y="4038600"/>
            <a:chExt cx="8686800" cy="304800"/>
          </a:xfrm>
        </p:grpSpPr>
        <p:sp>
          <p:nvSpPr>
            <p:cNvPr id="38" name="Rectangle 37"/>
            <p:cNvSpPr/>
            <p:nvPr/>
          </p:nvSpPr>
          <p:spPr>
            <a:xfrm>
              <a:off x="228600" y="4038600"/>
              <a:ext cx="685800" cy="3048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33800" y="403860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19800" y="4038600"/>
              <a:ext cx="68580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29600" y="4038600"/>
              <a:ext cx="685800" cy="304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71600" y="2438400"/>
            <a:ext cx="6858000" cy="1981200"/>
            <a:chOff x="4267200" y="1676400"/>
            <a:chExt cx="6858000" cy="19812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972050" y="971550"/>
              <a:ext cx="1981200" cy="33909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115050" y="2114550"/>
              <a:ext cx="1981200" cy="11049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7258050" y="2076450"/>
              <a:ext cx="1981200" cy="11811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8401050" y="933450"/>
              <a:ext cx="1981200" cy="34671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3342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67200" y="5307449"/>
            <a:ext cx="48006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aamirshafi@velour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:~/work/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mpj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-user$ mpjrun.sh -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np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5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ToyExample</a:t>
            </a:r>
            <a:endParaRPr lang="en-US" sz="1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MPJ Express (0.38) is started in the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multicore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configuration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1 1 1 1 2 2 2 2 3 3 3 3 4 4 4 4</a:t>
            </a:r>
          </a:p>
          <a:p>
            <a:endParaRPr lang="en-US" sz="1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13099</TotalTime>
  <Words>1436</Words>
  <Application>Microsoft Office PowerPoint</Application>
  <PresentationFormat>On-screen Show (4:3)</PresentationFormat>
  <Paragraphs>363</Paragraphs>
  <Slides>43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Default Design</vt:lpstr>
      <vt:lpstr>VISIO</vt:lpstr>
      <vt:lpstr>Programming Parallel Hardware using  MPJ Express</vt:lpstr>
      <vt:lpstr>Contributors</vt:lpstr>
      <vt:lpstr>Programming Languages in the HPC World</vt:lpstr>
      <vt:lpstr>Why Java?</vt:lpstr>
      <vt:lpstr>MPJ Express</vt:lpstr>
      <vt:lpstr>MPJ Express Design</vt:lpstr>
      <vt:lpstr>“Hello World” MPJ Express Program</vt:lpstr>
      <vt:lpstr>An Embarrassingly Parallel Toy Example </vt:lpstr>
      <vt:lpstr>Slide 9</vt:lpstr>
      <vt:lpstr>Outline of the Presentation</vt:lpstr>
      <vt:lpstr>Point-to-point Communication</vt:lpstr>
      <vt:lpstr>Slide 12</vt:lpstr>
      <vt:lpstr>Thread-safe Communication</vt:lpstr>
      <vt:lpstr>Implementation of point-to-point communication</vt:lpstr>
      <vt:lpstr>Implementation of sockets communication device</vt:lpstr>
      <vt:lpstr>Eager Protocol (two cases)</vt:lpstr>
      <vt:lpstr>Myrinet and Multithreaded Comm Devices</vt:lpstr>
      <vt:lpstr>Performance Evaluation of Point to Point Communication</vt:lpstr>
      <vt:lpstr>Latency Comparison on GigE</vt:lpstr>
      <vt:lpstr>Throughput Comparison on GigE</vt:lpstr>
      <vt:lpstr>Latency Comparison on Myrinet</vt:lpstr>
      <vt:lpstr>Throughput Comparison on Myrinet</vt:lpstr>
      <vt:lpstr>Latency Comparison on a multicore machine</vt:lpstr>
      <vt:lpstr>Throughput Comparison on a multicore machine</vt:lpstr>
      <vt:lpstr>Collective communications   </vt:lpstr>
      <vt:lpstr>Slide 26</vt:lpstr>
      <vt:lpstr>Reduce collective operations</vt:lpstr>
      <vt:lpstr>Toy Example with Collectives</vt:lpstr>
      <vt:lpstr>Barrier with Tree Algorithm</vt:lpstr>
      <vt:lpstr>Alternate Barrier Implementation</vt:lpstr>
      <vt:lpstr>Broadcasting algorithm, total processes=8, root=0</vt:lpstr>
      <vt:lpstr>Memory Management in MPJ Express</vt:lpstr>
      <vt:lpstr>Review of Buddy Algorithm</vt:lpstr>
      <vt:lpstr>A buffer pooling strategy implemented</vt:lpstr>
      <vt:lpstr>The Runtime System</vt:lpstr>
      <vt:lpstr>Outline of the Presentation</vt:lpstr>
      <vt:lpstr>A Case Study from Computational Astrophysics</vt:lpstr>
      <vt:lpstr>Porting Gadget-2 to Java</vt:lpstr>
      <vt:lpstr>Java Optimizations</vt:lpstr>
      <vt:lpstr>Execution Time for the Cluster Formation Simulation</vt:lpstr>
      <vt:lpstr>Summary</vt:lpstr>
      <vt:lpstr>Future Work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dbc</dc:creator>
  <cp:lastModifiedBy>Aamir</cp:lastModifiedBy>
  <cp:revision>1066</cp:revision>
  <dcterms:created xsi:type="dcterms:W3CDTF">2009-04-22T19:24:48Z</dcterms:created>
  <dcterms:modified xsi:type="dcterms:W3CDTF">2011-02-28T17:33:23Z</dcterms:modified>
</cp:coreProperties>
</file>